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Poppins"/>
      <p:regular r:id="rId18"/>
      <p:bold r:id="rId19"/>
      <p:italic r:id="rId20"/>
      <p:boldItalic r:id="rId21"/>
    </p:embeddedFont>
    <p:embeddedFont>
      <p:font typeface="Poppins Light"/>
      <p:regular r:id="rId22"/>
      <p:bold r:id="rId23"/>
      <p:italic r:id="rId24"/>
      <p:boldItalic r:id="rId25"/>
    </p:embeddedFont>
    <p:embeddedFont>
      <p:font typeface="Poppins Medium"/>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GoogleSlidesCustomDataVersion2">
      <go:slidesCustomData xmlns:go="http://customooxmlschemas.google.com/" r:id="rId30" roundtripDataSignature="AMtx7mhSKo/jWZswgxLeZ8CHKRfvHelOx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PoppinsLight-regular.fntdata"/><Relationship Id="rId21" Type="http://schemas.openxmlformats.org/officeDocument/2006/relationships/font" Target="fonts/Poppins-boldItalic.fntdata"/><Relationship Id="rId24" Type="http://schemas.openxmlformats.org/officeDocument/2006/relationships/font" Target="fonts/PoppinsLight-italic.fntdata"/><Relationship Id="rId23" Type="http://schemas.openxmlformats.org/officeDocument/2006/relationships/font" Target="fonts/PoppinsLight-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PoppinsMedium-regular.fntdata"/><Relationship Id="rId25" Type="http://schemas.openxmlformats.org/officeDocument/2006/relationships/font" Target="fonts/PoppinsLight-boldItalic.fntdata"/><Relationship Id="rId28" Type="http://schemas.openxmlformats.org/officeDocument/2006/relationships/font" Target="fonts/PoppinsMedium-italic.fntdata"/><Relationship Id="rId27" Type="http://schemas.openxmlformats.org/officeDocument/2006/relationships/font" Target="fonts/PoppinsMedium-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PoppinsMedium-boldItalic.fntdata"/><Relationship Id="rId7" Type="http://schemas.openxmlformats.org/officeDocument/2006/relationships/slide" Target="slides/slide2.xml"/><Relationship Id="rId8" Type="http://schemas.openxmlformats.org/officeDocument/2006/relationships/slide" Target="slides/slide3.xml"/><Relationship Id="rId30" Type="http://customschemas.google.com/relationships/presentationmetadata" Target="meta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1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1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1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2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3"/>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2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4"/>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4"/>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15"/>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15"/>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1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1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1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16"/>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1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1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1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7"/>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7"/>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1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8"/>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18"/>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1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9"/>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19"/>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19"/>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19"/>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1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2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2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2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21"/>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21"/>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21"/>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2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2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2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22"/>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22"/>
          <p:cNvSpPr/>
          <p:nvPr>
            <p:ph idx="2" type="pic"/>
          </p:nvPr>
        </p:nvSpPr>
        <p:spPr>
          <a:xfrm>
            <a:off x="1792288" y="612775"/>
            <a:ext cx="5486400" cy="4114800"/>
          </a:xfrm>
          <a:prstGeom prst="rect">
            <a:avLst/>
          </a:prstGeom>
          <a:noFill/>
          <a:ln>
            <a:noFill/>
          </a:ln>
        </p:spPr>
      </p:sp>
      <p:sp>
        <p:nvSpPr>
          <p:cNvPr id="64" name="Google Shape;64;p22"/>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2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2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2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3"/>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3"/>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41.png"/><Relationship Id="rId5" Type="http://schemas.openxmlformats.org/officeDocument/2006/relationships/image" Target="../media/image5.png"/><Relationship Id="rId6" Type="http://schemas.openxmlformats.org/officeDocument/2006/relationships/image" Target="../media/image9.png"/><Relationship Id="rId7" Type="http://schemas.openxmlformats.org/officeDocument/2006/relationships/image" Target="../media/image22.png"/><Relationship Id="rId8"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6.png"/><Relationship Id="rId4" Type="http://schemas.openxmlformats.org/officeDocument/2006/relationships/image" Target="../media/image30.png"/><Relationship Id="rId9" Type="http://schemas.openxmlformats.org/officeDocument/2006/relationships/image" Target="../media/image40.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51.png"/><Relationship Id="rId8" Type="http://schemas.openxmlformats.org/officeDocument/2006/relationships/image" Target="../media/image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7.jp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5.png"/><Relationship Id="rId5" Type="http://schemas.openxmlformats.org/officeDocument/2006/relationships/image" Target="../media/image44.png"/><Relationship Id="rId6"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41.png"/><Relationship Id="rId9" Type="http://schemas.openxmlformats.org/officeDocument/2006/relationships/image" Target="../media/image28.png"/><Relationship Id="rId5" Type="http://schemas.openxmlformats.org/officeDocument/2006/relationships/image" Target="../media/image8.png"/><Relationship Id="rId6" Type="http://schemas.openxmlformats.org/officeDocument/2006/relationships/image" Target="../media/image4.png"/><Relationship Id="rId7" Type="http://schemas.openxmlformats.org/officeDocument/2006/relationships/image" Target="../media/image7.png"/><Relationship Id="rId8"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5.png"/><Relationship Id="rId4" Type="http://schemas.openxmlformats.org/officeDocument/2006/relationships/image" Target="../media/image24.png"/><Relationship Id="rId11" Type="http://schemas.openxmlformats.org/officeDocument/2006/relationships/image" Target="../media/image19.png"/><Relationship Id="rId10" Type="http://schemas.openxmlformats.org/officeDocument/2006/relationships/image" Target="../media/image20.png"/><Relationship Id="rId12" Type="http://schemas.openxmlformats.org/officeDocument/2006/relationships/image" Target="../media/image29.png"/><Relationship Id="rId9" Type="http://schemas.openxmlformats.org/officeDocument/2006/relationships/image" Target="../media/image32.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49.png"/><Relationship Id="rId8"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6.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7.jpg"/><Relationship Id="rId4" Type="http://schemas.openxmlformats.org/officeDocument/2006/relationships/image" Target="../media/image26.png"/><Relationship Id="rId5"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6.png"/><Relationship Id="rId4" Type="http://schemas.openxmlformats.org/officeDocument/2006/relationships/image" Target="../media/image30.png"/><Relationship Id="rId10" Type="http://schemas.openxmlformats.org/officeDocument/2006/relationships/image" Target="../media/image35.png"/><Relationship Id="rId9" Type="http://schemas.openxmlformats.org/officeDocument/2006/relationships/image" Target="../media/image36.png"/><Relationship Id="rId5" Type="http://schemas.openxmlformats.org/officeDocument/2006/relationships/image" Target="../media/image25.png"/><Relationship Id="rId6" Type="http://schemas.openxmlformats.org/officeDocument/2006/relationships/image" Target="../media/image22.png"/><Relationship Id="rId7" Type="http://schemas.openxmlformats.org/officeDocument/2006/relationships/image" Target="../media/image45.png"/><Relationship Id="rId8"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86895" l="0" r="0" t="-63913"/>
            </a:stretch>
          </a:blipFill>
          <a:ln>
            <a:noFill/>
          </a:ln>
        </p:spPr>
      </p:sp>
      <p:sp>
        <p:nvSpPr>
          <p:cNvPr id="85" name="Google Shape;85;p1"/>
          <p:cNvSpPr/>
          <p:nvPr/>
        </p:nvSpPr>
        <p:spPr>
          <a:xfrm>
            <a:off x="-2281710" y="6335570"/>
            <a:ext cx="10008973" cy="8229600"/>
          </a:xfrm>
          <a:custGeom>
            <a:rect b="b" l="l" r="r" t="t"/>
            <a:pathLst>
              <a:path extrusionOk="0" h="8229600" w="10008973">
                <a:moveTo>
                  <a:pt x="0" y="0"/>
                </a:moveTo>
                <a:lnTo>
                  <a:pt x="10008973" y="0"/>
                </a:lnTo>
                <a:lnTo>
                  <a:pt x="10008973" y="8229600"/>
                </a:lnTo>
                <a:lnTo>
                  <a:pt x="0" y="8229600"/>
                </a:lnTo>
                <a:lnTo>
                  <a:pt x="0" y="0"/>
                </a:lnTo>
                <a:close/>
              </a:path>
            </a:pathLst>
          </a:custGeom>
          <a:blipFill rotWithShape="1">
            <a:blip r:embed="rId4">
              <a:alphaModFix/>
            </a:blip>
            <a:stretch>
              <a:fillRect b="0" l="0" r="0" t="0"/>
            </a:stretch>
          </a:blipFill>
          <a:ln>
            <a:noFill/>
          </a:ln>
        </p:spPr>
      </p:sp>
      <p:sp>
        <p:nvSpPr>
          <p:cNvPr id="86" name="Google Shape;86;p1"/>
          <p:cNvSpPr/>
          <p:nvPr/>
        </p:nvSpPr>
        <p:spPr>
          <a:xfrm>
            <a:off x="3268070" y="-2818506"/>
            <a:ext cx="4825046" cy="4219769"/>
          </a:xfrm>
          <a:custGeom>
            <a:rect b="b" l="l" r="r" t="t"/>
            <a:pathLst>
              <a:path extrusionOk="0" h="4219769" w="4825046">
                <a:moveTo>
                  <a:pt x="0" y="0"/>
                </a:moveTo>
                <a:lnTo>
                  <a:pt x="4825046" y="0"/>
                </a:lnTo>
                <a:lnTo>
                  <a:pt x="4825046" y="4219769"/>
                </a:lnTo>
                <a:lnTo>
                  <a:pt x="0" y="4219769"/>
                </a:lnTo>
                <a:lnTo>
                  <a:pt x="0" y="0"/>
                </a:lnTo>
                <a:close/>
              </a:path>
            </a:pathLst>
          </a:custGeom>
          <a:blipFill rotWithShape="1">
            <a:blip r:embed="rId5">
              <a:alphaModFix/>
            </a:blip>
            <a:stretch>
              <a:fillRect b="0" l="0" r="0" t="0"/>
            </a:stretch>
          </a:blipFill>
          <a:ln>
            <a:noFill/>
          </a:ln>
        </p:spPr>
      </p:sp>
      <p:sp>
        <p:nvSpPr>
          <p:cNvPr id="87" name="Google Shape;87;p1"/>
          <p:cNvSpPr/>
          <p:nvPr/>
        </p:nvSpPr>
        <p:spPr>
          <a:xfrm>
            <a:off x="14161481" y="-4114800"/>
            <a:ext cx="10008973" cy="8229600"/>
          </a:xfrm>
          <a:custGeom>
            <a:rect b="b" l="l" r="r" t="t"/>
            <a:pathLst>
              <a:path extrusionOk="0" h="8229600" w="10008973">
                <a:moveTo>
                  <a:pt x="0" y="0"/>
                </a:moveTo>
                <a:lnTo>
                  <a:pt x="10008973" y="0"/>
                </a:lnTo>
                <a:lnTo>
                  <a:pt x="10008973" y="8229600"/>
                </a:lnTo>
                <a:lnTo>
                  <a:pt x="0" y="8229600"/>
                </a:lnTo>
                <a:lnTo>
                  <a:pt x="0" y="0"/>
                </a:lnTo>
                <a:close/>
              </a:path>
            </a:pathLst>
          </a:custGeom>
          <a:blipFill rotWithShape="1">
            <a:blip r:embed="rId4">
              <a:alphaModFix/>
            </a:blip>
            <a:stretch>
              <a:fillRect b="0" l="0" r="0" t="0"/>
            </a:stretch>
          </a:blipFill>
          <a:ln>
            <a:noFill/>
          </a:ln>
        </p:spPr>
      </p:sp>
      <p:sp>
        <p:nvSpPr>
          <p:cNvPr id="88" name="Google Shape;88;p1"/>
          <p:cNvSpPr txBox="1"/>
          <p:nvPr/>
        </p:nvSpPr>
        <p:spPr>
          <a:xfrm>
            <a:off x="12695474" y="9374039"/>
            <a:ext cx="6926813" cy="485916"/>
          </a:xfrm>
          <a:prstGeom prst="rect">
            <a:avLst/>
          </a:prstGeom>
          <a:noFill/>
          <a:ln>
            <a:noFill/>
          </a:ln>
        </p:spPr>
        <p:txBody>
          <a:bodyPr anchorCtr="0" anchor="t" bIns="0" lIns="0" spcFirstLastPara="1" rIns="0" wrap="square" tIns="0">
            <a:spAutoFit/>
          </a:bodyPr>
          <a:lstStyle/>
          <a:p>
            <a:pPr indent="0" lvl="0" marL="0" marR="0" rtl="0" algn="ctr">
              <a:lnSpc>
                <a:spcPct val="139977"/>
              </a:lnSpc>
              <a:spcBef>
                <a:spcPts val="0"/>
              </a:spcBef>
              <a:spcAft>
                <a:spcPts val="0"/>
              </a:spcAft>
              <a:buNone/>
            </a:pPr>
            <a:r>
              <a:rPr b="0" i="0" lang="en-US" sz="2714" u="none" cap="none" strike="noStrike">
                <a:solidFill>
                  <a:srgbClr val="6866E1"/>
                </a:solidFill>
                <a:latin typeface="Poppins Light"/>
                <a:ea typeface="Poppins Light"/>
                <a:cs typeface="Poppins Light"/>
                <a:sym typeface="Poppins Light"/>
              </a:rPr>
              <a:t>By John Kuria</a:t>
            </a:r>
            <a:endParaRPr/>
          </a:p>
        </p:txBody>
      </p:sp>
      <p:sp>
        <p:nvSpPr>
          <p:cNvPr id="89" name="Google Shape;89;p1"/>
          <p:cNvSpPr/>
          <p:nvPr/>
        </p:nvSpPr>
        <p:spPr>
          <a:xfrm>
            <a:off x="-391635" y="1333816"/>
            <a:ext cx="3948234" cy="1724379"/>
          </a:xfrm>
          <a:custGeom>
            <a:rect b="b" l="l" r="r" t="t"/>
            <a:pathLst>
              <a:path extrusionOk="0" h="1724379" w="3948234">
                <a:moveTo>
                  <a:pt x="0" y="0"/>
                </a:moveTo>
                <a:lnTo>
                  <a:pt x="3948234" y="0"/>
                </a:lnTo>
                <a:lnTo>
                  <a:pt x="3948234" y="1724379"/>
                </a:lnTo>
                <a:lnTo>
                  <a:pt x="0" y="1724379"/>
                </a:lnTo>
                <a:lnTo>
                  <a:pt x="0" y="0"/>
                </a:lnTo>
                <a:close/>
              </a:path>
            </a:pathLst>
          </a:custGeom>
          <a:blipFill rotWithShape="1">
            <a:blip r:embed="rId6">
              <a:alphaModFix/>
            </a:blip>
            <a:stretch>
              <a:fillRect b="0" l="0" r="0" t="0"/>
            </a:stretch>
          </a:blipFill>
          <a:ln>
            <a:noFill/>
          </a:ln>
        </p:spPr>
      </p:sp>
      <p:sp>
        <p:nvSpPr>
          <p:cNvPr id="90" name="Google Shape;90;p1"/>
          <p:cNvSpPr/>
          <p:nvPr/>
        </p:nvSpPr>
        <p:spPr>
          <a:xfrm>
            <a:off x="4601689" y="8426785"/>
            <a:ext cx="4729467" cy="4047169"/>
          </a:xfrm>
          <a:custGeom>
            <a:rect b="b" l="l" r="r" t="t"/>
            <a:pathLst>
              <a:path extrusionOk="0" h="4047169" w="4729467">
                <a:moveTo>
                  <a:pt x="0" y="0"/>
                </a:moveTo>
                <a:lnTo>
                  <a:pt x="4729467" y="0"/>
                </a:lnTo>
                <a:lnTo>
                  <a:pt x="4729467" y="4047170"/>
                </a:lnTo>
                <a:lnTo>
                  <a:pt x="0" y="4047170"/>
                </a:lnTo>
                <a:lnTo>
                  <a:pt x="0" y="0"/>
                </a:lnTo>
                <a:close/>
              </a:path>
            </a:pathLst>
          </a:custGeom>
          <a:blipFill rotWithShape="1">
            <a:blip r:embed="rId7">
              <a:alphaModFix/>
            </a:blip>
            <a:stretch>
              <a:fillRect b="0" l="0" r="0" t="0"/>
            </a:stretch>
          </a:blipFill>
          <a:ln>
            <a:noFill/>
          </a:ln>
        </p:spPr>
      </p:sp>
      <p:sp>
        <p:nvSpPr>
          <p:cNvPr id="91" name="Google Shape;91;p1"/>
          <p:cNvSpPr txBox="1"/>
          <p:nvPr/>
        </p:nvSpPr>
        <p:spPr>
          <a:xfrm>
            <a:off x="1582475" y="3238122"/>
            <a:ext cx="10078500" cy="2427000"/>
          </a:xfrm>
          <a:prstGeom prst="rect">
            <a:avLst/>
          </a:prstGeom>
          <a:noFill/>
          <a:ln>
            <a:noFill/>
          </a:ln>
        </p:spPr>
        <p:txBody>
          <a:bodyPr anchorCtr="0" anchor="t" bIns="0" lIns="0" spcFirstLastPara="1" rIns="0" wrap="square" tIns="0">
            <a:spAutoFit/>
          </a:bodyPr>
          <a:lstStyle/>
          <a:p>
            <a:pPr indent="0" lvl="0" marL="0" marR="0" rtl="0" algn="ctr">
              <a:lnSpc>
                <a:spcPct val="71998"/>
              </a:lnSpc>
              <a:spcBef>
                <a:spcPts val="0"/>
              </a:spcBef>
              <a:spcAft>
                <a:spcPts val="0"/>
              </a:spcAft>
              <a:buNone/>
            </a:pPr>
            <a:r>
              <a:rPr b="0" i="0" lang="en-US" sz="7300" u="none" cap="none" strike="noStrike">
                <a:solidFill>
                  <a:schemeClr val="lt1"/>
                </a:solidFill>
                <a:latin typeface="Arial"/>
                <a:ea typeface="Arial"/>
                <a:cs typeface="Arial"/>
                <a:sym typeface="Arial"/>
              </a:rPr>
              <a:t>THREAT INTELLIGENCE AND THREAT HUNTING</a:t>
            </a:r>
            <a:endParaRPr sz="7300"/>
          </a:p>
        </p:txBody>
      </p:sp>
      <p:sp>
        <p:nvSpPr>
          <p:cNvPr id="92" name="Google Shape;92;p1"/>
          <p:cNvSpPr/>
          <p:nvPr/>
        </p:nvSpPr>
        <p:spPr>
          <a:xfrm flipH="1">
            <a:off x="9686081" y="1401263"/>
            <a:ext cx="7573219" cy="8296504"/>
          </a:xfrm>
          <a:custGeom>
            <a:rect b="b" l="l" r="r" t="t"/>
            <a:pathLst>
              <a:path extrusionOk="0" h="8296504" w="7573219">
                <a:moveTo>
                  <a:pt x="7573219" y="0"/>
                </a:moveTo>
                <a:lnTo>
                  <a:pt x="0" y="0"/>
                </a:lnTo>
                <a:lnTo>
                  <a:pt x="0" y="8296504"/>
                </a:lnTo>
                <a:lnTo>
                  <a:pt x="7573219" y="8296504"/>
                </a:lnTo>
                <a:lnTo>
                  <a:pt x="7573219" y="0"/>
                </a:lnTo>
                <a:close/>
              </a:path>
            </a:pathLst>
          </a:custGeom>
          <a:blipFill rotWithShape="1">
            <a:blip r:embed="rId8">
              <a:alphaModFix/>
            </a:blip>
            <a:stretch>
              <a:fillRect b="0" l="0" r="0" t="0"/>
            </a:stretch>
          </a:blipFill>
          <a:ln>
            <a:noFill/>
          </a:ln>
        </p:spPr>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069"/>
            </a:gs>
            <a:gs pos="50000">
              <a:srgbClr val="5527F5"/>
            </a:gs>
            <a:gs pos="100000">
              <a:srgbClr val="131FA8"/>
            </a:gs>
          </a:gsLst>
          <a:path path="circle">
            <a:fillToRect b="100%" r="100%"/>
          </a:path>
          <a:tileRect l="-100%" t="-100%"/>
        </a:gradFill>
      </p:bgPr>
    </p:bg>
    <p:spTree>
      <p:nvGrpSpPr>
        <p:cNvPr id="234" name="Shape 234"/>
        <p:cNvGrpSpPr/>
        <p:nvPr/>
      </p:nvGrpSpPr>
      <p:grpSpPr>
        <a:xfrm>
          <a:off x="0" y="0"/>
          <a:ext cx="0" cy="0"/>
          <a:chOff x="0" y="0"/>
          <a:chExt cx="0" cy="0"/>
        </a:xfrm>
      </p:grpSpPr>
      <p:sp>
        <p:nvSpPr>
          <p:cNvPr id="235" name="Google Shape;235;p10"/>
          <p:cNvSpPr/>
          <p:nvPr/>
        </p:nvSpPr>
        <p:spPr>
          <a:xfrm rot="8620763">
            <a:off x="-429086" y="-676113"/>
            <a:ext cx="8987203" cy="4150026"/>
          </a:xfrm>
          <a:custGeom>
            <a:rect b="b" l="l" r="r" t="t"/>
            <a:pathLst>
              <a:path extrusionOk="0" h="4150026" w="8987203">
                <a:moveTo>
                  <a:pt x="0" y="0"/>
                </a:moveTo>
                <a:lnTo>
                  <a:pt x="8987203" y="0"/>
                </a:lnTo>
                <a:lnTo>
                  <a:pt x="8987203" y="4150027"/>
                </a:lnTo>
                <a:lnTo>
                  <a:pt x="0" y="4150027"/>
                </a:lnTo>
                <a:lnTo>
                  <a:pt x="0" y="0"/>
                </a:lnTo>
                <a:close/>
              </a:path>
            </a:pathLst>
          </a:custGeom>
          <a:blipFill rotWithShape="1">
            <a:blip r:embed="rId3">
              <a:alphaModFix/>
            </a:blip>
            <a:stretch>
              <a:fillRect b="0" l="0" r="0" t="0"/>
            </a:stretch>
          </a:blipFill>
          <a:ln>
            <a:noFill/>
          </a:ln>
        </p:spPr>
      </p:sp>
      <p:sp>
        <p:nvSpPr>
          <p:cNvPr id="236" name="Google Shape;236;p10"/>
          <p:cNvSpPr/>
          <p:nvPr/>
        </p:nvSpPr>
        <p:spPr>
          <a:xfrm>
            <a:off x="1692146" y="1213800"/>
            <a:ext cx="14684628" cy="7859399"/>
          </a:xfrm>
          <a:custGeom>
            <a:rect b="b" l="l" r="r" t="t"/>
            <a:pathLst>
              <a:path extrusionOk="0" h="7859399" w="14684628">
                <a:moveTo>
                  <a:pt x="0" y="0"/>
                </a:moveTo>
                <a:lnTo>
                  <a:pt x="14684627" y="0"/>
                </a:lnTo>
                <a:lnTo>
                  <a:pt x="14684627" y="7859400"/>
                </a:lnTo>
                <a:lnTo>
                  <a:pt x="0" y="7859400"/>
                </a:lnTo>
                <a:lnTo>
                  <a:pt x="0" y="0"/>
                </a:lnTo>
                <a:close/>
              </a:path>
            </a:pathLst>
          </a:custGeom>
          <a:blipFill rotWithShape="1">
            <a:blip r:embed="rId4">
              <a:alphaModFix/>
            </a:blip>
            <a:stretch>
              <a:fillRect b="0" l="0" r="0" t="-20257"/>
            </a:stretch>
          </a:blipFill>
          <a:ln>
            <a:noFill/>
          </a:ln>
        </p:spPr>
      </p:sp>
      <p:sp>
        <p:nvSpPr>
          <p:cNvPr id="237" name="Google Shape;237;p10"/>
          <p:cNvSpPr/>
          <p:nvPr/>
        </p:nvSpPr>
        <p:spPr>
          <a:xfrm>
            <a:off x="14950717" y="4257922"/>
            <a:ext cx="2965916" cy="6828198"/>
          </a:xfrm>
          <a:custGeom>
            <a:rect b="b" l="l" r="r" t="t"/>
            <a:pathLst>
              <a:path extrusionOk="0" h="6828198" w="2965916">
                <a:moveTo>
                  <a:pt x="0" y="0"/>
                </a:moveTo>
                <a:lnTo>
                  <a:pt x="2965917" y="0"/>
                </a:lnTo>
                <a:lnTo>
                  <a:pt x="2965917" y="6828199"/>
                </a:lnTo>
                <a:lnTo>
                  <a:pt x="0" y="6828199"/>
                </a:lnTo>
                <a:lnTo>
                  <a:pt x="0" y="0"/>
                </a:lnTo>
                <a:close/>
              </a:path>
            </a:pathLst>
          </a:custGeom>
          <a:blipFill rotWithShape="1">
            <a:blip r:embed="rId5">
              <a:alphaModFix/>
            </a:blip>
            <a:stretch>
              <a:fillRect b="0" l="0" r="0" t="0"/>
            </a:stretch>
          </a:blipFill>
          <a:ln>
            <a:noFill/>
          </a:ln>
        </p:spPr>
      </p:sp>
      <p:sp>
        <p:nvSpPr>
          <p:cNvPr id="238" name="Google Shape;238;p10"/>
          <p:cNvSpPr/>
          <p:nvPr/>
        </p:nvSpPr>
        <p:spPr>
          <a:xfrm>
            <a:off x="-107017" y="7672021"/>
            <a:ext cx="4171532" cy="3569725"/>
          </a:xfrm>
          <a:custGeom>
            <a:rect b="b" l="l" r="r" t="t"/>
            <a:pathLst>
              <a:path extrusionOk="0" h="3569725" w="4171532">
                <a:moveTo>
                  <a:pt x="0" y="0"/>
                </a:moveTo>
                <a:lnTo>
                  <a:pt x="4171532" y="0"/>
                </a:lnTo>
                <a:lnTo>
                  <a:pt x="4171532" y="3569725"/>
                </a:lnTo>
                <a:lnTo>
                  <a:pt x="0" y="3569725"/>
                </a:lnTo>
                <a:lnTo>
                  <a:pt x="0" y="0"/>
                </a:lnTo>
                <a:close/>
              </a:path>
            </a:pathLst>
          </a:custGeom>
          <a:blipFill rotWithShape="1">
            <a:blip r:embed="rId6">
              <a:alphaModFix/>
            </a:blip>
            <a:stretch>
              <a:fillRect b="0" l="0" r="0" t="0"/>
            </a:stretch>
          </a:blipFill>
          <a:ln>
            <a:noFill/>
          </a:ln>
        </p:spPr>
      </p:sp>
      <p:sp>
        <p:nvSpPr>
          <p:cNvPr id="239" name="Google Shape;239;p10"/>
          <p:cNvSpPr txBox="1"/>
          <p:nvPr/>
        </p:nvSpPr>
        <p:spPr>
          <a:xfrm>
            <a:off x="2182991" y="1965327"/>
            <a:ext cx="13922017" cy="1077218"/>
          </a:xfrm>
          <a:prstGeom prst="rect">
            <a:avLst/>
          </a:prstGeom>
          <a:noFill/>
          <a:ln>
            <a:noFill/>
          </a:ln>
        </p:spPr>
        <p:txBody>
          <a:bodyPr anchorCtr="0" anchor="t" bIns="0" lIns="0" spcFirstLastPara="1" rIns="0" wrap="square" tIns="0">
            <a:spAutoFit/>
          </a:bodyPr>
          <a:lstStyle/>
          <a:p>
            <a:pPr indent="0" lvl="0" marL="0" marR="0" rtl="0" algn="ctr">
              <a:lnSpc>
                <a:spcPct val="72001"/>
              </a:lnSpc>
              <a:spcBef>
                <a:spcPts val="0"/>
              </a:spcBef>
              <a:spcAft>
                <a:spcPts val="0"/>
              </a:spcAft>
              <a:buNone/>
            </a:pPr>
            <a:r>
              <a:rPr b="0" i="0" lang="en-US" sz="11715" u="none" cap="none" strike="noStrike">
                <a:solidFill>
                  <a:schemeClr val="lt1"/>
                </a:solidFill>
                <a:latin typeface="Arial"/>
                <a:ea typeface="Arial"/>
                <a:cs typeface="Arial"/>
                <a:sym typeface="Arial"/>
              </a:rPr>
              <a:t>OUTLETS</a:t>
            </a:r>
            <a:endParaRPr/>
          </a:p>
        </p:txBody>
      </p:sp>
      <p:sp>
        <p:nvSpPr>
          <p:cNvPr id="240" name="Google Shape;240;p10"/>
          <p:cNvSpPr/>
          <p:nvPr/>
        </p:nvSpPr>
        <p:spPr>
          <a:xfrm>
            <a:off x="13941740" y="-4440594"/>
            <a:ext cx="8339294" cy="7136224"/>
          </a:xfrm>
          <a:custGeom>
            <a:rect b="b" l="l" r="r" t="t"/>
            <a:pathLst>
              <a:path extrusionOk="0" h="7136224" w="8339294">
                <a:moveTo>
                  <a:pt x="0" y="0"/>
                </a:moveTo>
                <a:lnTo>
                  <a:pt x="8339295" y="0"/>
                </a:lnTo>
                <a:lnTo>
                  <a:pt x="8339295" y="7136224"/>
                </a:lnTo>
                <a:lnTo>
                  <a:pt x="0" y="7136224"/>
                </a:lnTo>
                <a:lnTo>
                  <a:pt x="0" y="0"/>
                </a:lnTo>
                <a:close/>
              </a:path>
            </a:pathLst>
          </a:custGeom>
          <a:blipFill rotWithShape="1">
            <a:blip r:embed="rId6">
              <a:alphaModFix/>
            </a:blip>
            <a:stretch>
              <a:fillRect b="0" l="0" r="0" t="0"/>
            </a:stretch>
          </a:blipFill>
          <a:ln>
            <a:noFill/>
          </a:ln>
        </p:spPr>
      </p:sp>
      <p:sp>
        <p:nvSpPr>
          <p:cNvPr id="241" name="Google Shape;241;p10"/>
          <p:cNvSpPr/>
          <p:nvPr/>
        </p:nvSpPr>
        <p:spPr>
          <a:xfrm>
            <a:off x="1950617" y="4257922"/>
            <a:ext cx="4097422" cy="4815277"/>
          </a:xfrm>
          <a:custGeom>
            <a:rect b="b" l="l" r="r" t="t"/>
            <a:pathLst>
              <a:path extrusionOk="0" h="4815277" w="4097422">
                <a:moveTo>
                  <a:pt x="0" y="0"/>
                </a:moveTo>
                <a:lnTo>
                  <a:pt x="4097422" y="0"/>
                </a:lnTo>
                <a:lnTo>
                  <a:pt x="4097422" y="4815278"/>
                </a:lnTo>
                <a:lnTo>
                  <a:pt x="0" y="4815278"/>
                </a:lnTo>
                <a:lnTo>
                  <a:pt x="0" y="0"/>
                </a:lnTo>
                <a:close/>
              </a:path>
            </a:pathLst>
          </a:custGeom>
          <a:blipFill rotWithShape="1">
            <a:blip r:embed="rId7">
              <a:alphaModFix/>
            </a:blip>
            <a:stretch>
              <a:fillRect b="0" l="0" r="0" t="0"/>
            </a:stretch>
          </a:blipFill>
          <a:ln>
            <a:noFill/>
          </a:ln>
        </p:spPr>
      </p:sp>
      <p:sp>
        <p:nvSpPr>
          <p:cNvPr id="242" name="Google Shape;242;p10"/>
          <p:cNvSpPr/>
          <p:nvPr/>
        </p:nvSpPr>
        <p:spPr>
          <a:xfrm>
            <a:off x="6621708" y="3894904"/>
            <a:ext cx="5107729" cy="5919621"/>
          </a:xfrm>
          <a:custGeom>
            <a:rect b="b" l="l" r="r" t="t"/>
            <a:pathLst>
              <a:path extrusionOk="0" h="5919621" w="5107729">
                <a:moveTo>
                  <a:pt x="0" y="0"/>
                </a:moveTo>
                <a:lnTo>
                  <a:pt x="5107729" y="0"/>
                </a:lnTo>
                <a:lnTo>
                  <a:pt x="5107729" y="5919621"/>
                </a:lnTo>
                <a:lnTo>
                  <a:pt x="0" y="5919621"/>
                </a:lnTo>
                <a:lnTo>
                  <a:pt x="0" y="0"/>
                </a:lnTo>
                <a:close/>
              </a:path>
            </a:pathLst>
          </a:custGeom>
          <a:blipFill rotWithShape="1">
            <a:blip r:embed="rId8">
              <a:alphaModFix/>
            </a:blip>
            <a:stretch>
              <a:fillRect b="0" l="0" r="0" t="0"/>
            </a:stretch>
          </a:blipFill>
          <a:ln>
            <a:noFill/>
          </a:ln>
        </p:spPr>
      </p:sp>
      <p:sp>
        <p:nvSpPr>
          <p:cNvPr id="243" name="Google Shape;243;p10"/>
          <p:cNvSpPr/>
          <p:nvPr/>
        </p:nvSpPr>
        <p:spPr>
          <a:xfrm>
            <a:off x="12303106" y="4257922"/>
            <a:ext cx="4130570" cy="5193584"/>
          </a:xfrm>
          <a:custGeom>
            <a:rect b="b" l="l" r="r" t="t"/>
            <a:pathLst>
              <a:path extrusionOk="0" h="5193584" w="4130570">
                <a:moveTo>
                  <a:pt x="0" y="0"/>
                </a:moveTo>
                <a:lnTo>
                  <a:pt x="4130570" y="0"/>
                </a:lnTo>
                <a:lnTo>
                  <a:pt x="4130570" y="5193584"/>
                </a:lnTo>
                <a:lnTo>
                  <a:pt x="0" y="5193584"/>
                </a:lnTo>
                <a:lnTo>
                  <a:pt x="0" y="0"/>
                </a:lnTo>
                <a:close/>
              </a:path>
            </a:pathLst>
          </a:custGeom>
          <a:blipFill rotWithShape="1">
            <a:blip r:embed="rId9">
              <a:alphaModFix/>
            </a:blip>
            <a:stretch>
              <a:fillRect b="0" l="0" r="0" t="0"/>
            </a:stretch>
          </a:blipFill>
          <a:ln>
            <a:noFill/>
          </a:ln>
        </p:spPr>
      </p:sp>
      <p:sp>
        <p:nvSpPr>
          <p:cNvPr id="244" name="Google Shape;244;p10"/>
          <p:cNvSpPr txBox="1"/>
          <p:nvPr/>
        </p:nvSpPr>
        <p:spPr>
          <a:xfrm>
            <a:off x="1985207" y="2939166"/>
            <a:ext cx="11991124" cy="1015981"/>
          </a:xfrm>
          <a:prstGeom prst="rect">
            <a:avLst/>
          </a:prstGeom>
          <a:noFill/>
          <a:ln>
            <a:noFill/>
          </a:ln>
        </p:spPr>
        <p:txBody>
          <a:bodyPr anchorCtr="0" anchor="t" bIns="0" lIns="0" spcFirstLastPara="1" rIns="0" wrap="square" tIns="0">
            <a:spAutoFit/>
          </a:bodyPr>
          <a:lstStyle/>
          <a:p>
            <a:pPr indent="-269752" lvl="1" marL="539505" marR="0" rtl="0" algn="l">
              <a:lnSpc>
                <a:spcPct val="162049"/>
              </a:lnSpc>
              <a:spcBef>
                <a:spcPts val="0"/>
              </a:spcBef>
              <a:spcAft>
                <a:spcPts val="0"/>
              </a:spcAft>
              <a:buClr>
                <a:srgbClr val="FFFFFF"/>
              </a:buClr>
              <a:buSzPts val="2498"/>
              <a:buFont typeface="Arial"/>
              <a:buChar char="•"/>
            </a:pPr>
            <a:r>
              <a:rPr b="0" i="0" lang="en-US" sz="2498" u="none" cap="none" strike="noStrike">
                <a:solidFill>
                  <a:srgbClr val="FFFFFF"/>
                </a:solidFill>
                <a:latin typeface="Poppins"/>
                <a:ea typeface="Poppins"/>
                <a:cs typeface="Poppins"/>
                <a:sym typeface="Poppins"/>
              </a:rPr>
              <a:t>Blogs</a:t>
            </a:r>
            <a:endParaRPr/>
          </a:p>
          <a:p>
            <a:pPr indent="-269752" lvl="1" marL="539505" marR="0" rtl="0" algn="l">
              <a:lnSpc>
                <a:spcPct val="162049"/>
              </a:lnSpc>
              <a:spcBef>
                <a:spcPts val="0"/>
              </a:spcBef>
              <a:spcAft>
                <a:spcPts val="0"/>
              </a:spcAft>
              <a:buClr>
                <a:srgbClr val="FFFFFF"/>
              </a:buClr>
              <a:buSzPts val="2498"/>
              <a:buFont typeface="Arial"/>
              <a:buChar char="•"/>
            </a:pPr>
            <a:r>
              <a:rPr b="0" i="0" lang="en-US" sz="2498" u="none" cap="none" strike="noStrike">
                <a:solidFill>
                  <a:srgbClr val="FFFFFF"/>
                </a:solidFill>
                <a:latin typeface="Poppins"/>
                <a:ea typeface="Poppins"/>
                <a:cs typeface="Poppins"/>
                <a:sym typeface="Poppins"/>
              </a:rPr>
              <a:t>Newsletters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B60EB"/>
            </a:gs>
            <a:gs pos="50000">
              <a:srgbClr val="5527F5"/>
            </a:gs>
            <a:gs pos="100000">
              <a:srgbClr val="131FA8"/>
            </a:gs>
          </a:gsLst>
          <a:path path="circle">
            <a:fillToRect b="100%" r="100%"/>
          </a:path>
          <a:tileRect l="-100%" t="-100%"/>
        </a:gradFill>
      </p:bgPr>
    </p:bg>
    <p:spTree>
      <p:nvGrpSpPr>
        <p:cNvPr id="248" name="Shape 248"/>
        <p:cNvGrpSpPr/>
        <p:nvPr/>
      </p:nvGrpSpPr>
      <p:grpSpPr>
        <a:xfrm>
          <a:off x="0" y="0"/>
          <a:ext cx="0" cy="0"/>
          <a:chOff x="0" y="0"/>
          <a:chExt cx="0" cy="0"/>
        </a:xfrm>
      </p:grpSpPr>
      <p:sp>
        <p:nvSpPr>
          <p:cNvPr id="249" name="Google Shape;249;p11"/>
          <p:cNvSpPr/>
          <p:nvPr/>
        </p:nvSpPr>
        <p:spPr>
          <a:xfrm>
            <a:off x="294186" y="406589"/>
            <a:ext cx="7937973" cy="9510914"/>
          </a:xfrm>
          <a:custGeom>
            <a:rect b="b" l="l" r="r" t="t"/>
            <a:pathLst>
              <a:path extrusionOk="0"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rotWithShape="1">
            <a:blip r:embed="rId3">
              <a:alphaModFix/>
            </a:blip>
            <a:stretch>
              <a:fillRect b="0" l="-39746" r="-3974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1"/>
          <p:cNvSpPr/>
          <p:nvPr/>
        </p:nvSpPr>
        <p:spPr>
          <a:xfrm rot="1825457">
            <a:off x="-1911821" y="9152427"/>
            <a:ext cx="9971383" cy="4202938"/>
          </a:xfrm>
          <a:custGeom>
            <a:rect b="b" l="l" r="r" t="t"/>
            <a:pathLst>
              <a:path extrusionOk="0" h="4202938" w="9971383">
                <a:moveTo>
                  <a:pt x="0" y="0"/>
                </a:moveTo>
                <a:lnTo>
                  <a:pt x="9971384" y="0"/>
                </a:lnTo>
                <a:lnTo>
                  <a:pt x="9971384" y="4202938"/>
                </a:lnTo>
                <a:lnTo>
                  <a:pt x="0" y="4202938"/>
                </a:lnTo>
                <a:lnTo>
                  <a:pt x="0" y="0"/>
                </a:lnTo>
                <a:close/>
              </a:path>
            </a:pathLst>
          </a:custGeom>
          <a:blipFill rotWithShape="1">
            <a:blip r:embed="rId4">
              <a:alphaModFix/>
            </a:blip>
            <a:stretch>
              <a:fillRect b="0" l="0" r="0" t="0"/>
            </a:stretch>
          </a:blipFill>
          <a:ln>
            <a:noFill/>
          </a:ln>
        </p:spPr>
      </p:sp>
      <p:sp>
        <p:nvSpPr>
          <p:cNvPr id="251" name="Google Shape;251;p11"/>
          <p:cNvSpPr txBox="1"/>
          <p:nvPr/>
        </p:nvSpPr>
        <p:spPr>
          <a:xfrm>
            <a:off x="8010933" y="2589714"/>
            <a:ext cx="9759900" cy="6205800"/>
          </a:xfrm>
          <a:prstGeom prst="rect">
            <a:avLst/>
          </a:prstGeom>
          <a:noFill/>
          <a:ln>
            <a:noFill/>
          </a:ln>
        </p:spPr>
        <p:txBody>
          <a:bodyPr anchorCtr="0" anchor="t" bIns="0" lIns="0" spcFirstLastPara="1" rIns="0" wrap="square" tIns="0">
            <a:spAutoFit/>
          </a:bodyPr>
          <a:lstStyle/>
          <a:p>
            <a:pPr indent="0" lvl="0" marL="0" marR="0" rtl="0" algn="l">
              <a:lnSpc>
                <a:spcPct val="71996"/>
              </a:lnSpc>
              <a:spcBef>
                <a:spcPts val="0"/>
              </a:spcBef>
              <a:spcAft>
                <a:spcPts val="0"/>
              </a:spcAft>
              <a:buNone/>
            </a:pPr>
            <a:r>
              <a:rPr b="0" i="0" lang="en-US" sz="8000" u="none" cap="none" strike="noStrike">
                <a:solidFill>
                  <a:schemeClr val="lt1"/>
                </a:solidFill>
                <a:latin typeface="Arial"/>
                <a:ea typeface="Arial"/>
                <a:cs typeface="Arial"/>
                <a:sym typeface="Arial"/>
              </a:rPr>
              <a:t>FUTURE OF THREAT INTELLIGENCE... </a:t>
            </a:r>
            <a:endParaRPr sz="8000"/>
          </a:p>
          <a:p>
            <a:pPr indent="0" lvl="0" marL="0" marR="0" rtl="0" algn="l">
              <a:lnSpc>
                <a:spcPct val="71996"/>
              </a:lnSpc>
              <a:spcBef>
                <a:spcPts val="0"/>
              </a:spcBef>
              <a:spcAft>
                <a:spcPts val="0"/>
              </a:spcAft>
              <a:buNone/>
            </a:pPr>
            <a:r>
              <a:t/>
            </a:r>
            <a:endParaRPr b="0" i="0" sz="8000" u="none" cap="none" strike="noStrike">
              <a:solidFill>
                <a:srgbClr val="6866E1"/>
              </a:solidFill>
              <a:latin typeface="Arial"/>
              <a:ea typeface="Arial"/>
              <a:cs typeface="Arial"/>
              <a:sym typeface="Arial"/>
            </a:endParaRPr>
          </a:p>
          <a:p>
            <a:pPr indent="0" lvl="0" marL="0" marR="0" rtl="0" algn="l">
              <a:lnSpc>
                <a:spcPct val="71996"/>
              </a:lnSpc>
              <a:spcBef>
                <a:spcPts val="0"/>
              </a:spcBef>
              <a:spcAft>
                <a:spcPts val="0"/>
              </a:spcAft>
              <a:buNone/>
            </a:pPr>
            <a:r>
              <a:t/>
            </a:r>
            <a:endParaRPr b="0" i="0" sz="8000" u="none" cap="none" strike="noStrike">
              <a:solidFill>
                <a:srgbClr val="6866E1"/>
              </a:solidFill>
              <a:latin typeface="Arial"/>
              <a:ea typeface="Arial"/>
              <a:cs typeface="Arial"/>
              <a:sym typeface="Arial"/>
            </a:endParaRPr>
          </a:p>
          <a:p>
            <a:pPr indent="0" lvl="0" marL="0" marR="0" rtl="0" algn="l">
              <a:lnSpc>
                <a:spcPct val="71996"/>
              </a:lnSpc>
              <a:spcBef>
                <a:spcPts val="0"/>
              </a:spcBef>
              <a:spcAft>
                <a:spcPts val="0"/>
              </a:spcAft>
              <a:buNone/>
            </a:pPr>
            <a:r>
              <a:rPr b="0" i="0" lang="en-US" sz="8000" u="none" cap="none" strike="noStrike">
                <a:solidFill>
                  <a:schemeClr val="lt1"/>
                </a:solidFill>
                <a:latin typeface="Arial"/>
                <a:ea typeface="Arial"/>
                <a:cs typeface="Arial"/>
                <a:sym typeface="Arial"/>
              </a:rPr>
              <a:t>IN THE ADVENT OF AI</a:t>
            </a:r>
            <a:endParaRPr sz="8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44EEA"/>
            </a:gs>
            <a:gs pos="50000">
              <a:srgbClr val="5527F5"/>
            </a:gs>
            <a:gs pos="100000">
              <a:srgbClr val="041069"/>
            </a:gs>
          </a:gsLst>
          <a:path path="circle">
            <a:fillToRect b="100%" r="100%"/>
          </a:path>
          <a:tileRect l="-100%" t="-100%"/>
        </a:gradFill>
      </p:bgPr>
    </p:bg>
    <p:spTree>
      <p:nvGrpSpPr>
        <p:cNvPr id="255" name="Shape 255"/>
        <p:cNvGrpSpPr/>
        <p:nvPr/>
      </p:nvGrpSpPr>
      <p:grpSpPr>
        <a:xfrm>
          <a:off x="0" y="0"/>
          <a:ext cx="0" cy="0"/>
          <a:chOff x="0" y="0"/>
          <a:chExt cx="0" cy="0"/>
        </a:xfrm>
      </p:grpSpPr>
      <p:cxnSp>
        <p:nvCxnSpPr>
          <p:cNvPr id="256" name="Google Shape;256;p12"/>
          <p:cNvCxnSpPr/>
          <p:nvPr/>
        </p:nvCxnSpPr>
        <p:spPr>
          <a:xfrm>
            <a:off x="5764344" y="5958420"/>
            <a:ext cx="0" cy="5145633"/>
          </a:xfrm>
          <a:prstGeom prst="straightConnector1">
            <a:avLst/>
          </a:prstGeom>
          <a:noFill/>
          <a:ln cap="flat" cmpd="sng" w="38100">
            <a:solidFill>
              <a:srgbClr val="FFFFFF"/>
            </a:solidFill>
            <a:prstDash val="solid"/>
            <a:round/>
            <a:headEnd len="sm" w="sm" type="none"/>
            <a:tailEnd len="sm" w="sm" type="none"/>
          </a:ln>
        </p:spPr>
      </p:cxnSp>
      <p:cxnSp>
        <p:nvCxnSpPr>
          <p:cNvPr id="257" name="Google Shape;257;p12"/>
          <p:cNvCxnSpPr/>
          <p:nvPr/>
        </p:nvCxnSpPr>
        <p:spPr>
          <a:xfrm>
            <a:off x="5802444" y="-2572817"/>
            <a:ext cx="0" cy="5145633"/>
          </a:xfrm>
          <a:prstGeom prst="straightConnector1">
            <a:avLst/>
          </a:prstGeom>
          <a:noFill/>
          <a:ln cap="flat" cmpd="sng" w="38100">
            <a:solidFill>
              <a:srgbClr val="FFFFFF"/>
            </a:solidFill>
            <a:prstDash val="solid"/>
            <a:round/>
            <a:headEnd len="sm" w="sm" type="none"/>
            <a:tailEnd len="sm" w="sm" type="none"/>
          </a:ln>
        </p:spPr>
      </p:cxnSp>
      <p:sp>
        <p:nvSpPr>
          <p:cNvPr id="258" name="Google Shape;258;p12"/>
          <p:cNvSpPr/>
          <p:nvPr/>
        </p:nvSpPr>
        <p:spPr>
          <a:xfrm>
            <a:off x="8377897" y="-5779144"/>
            <a:ext cx="14635371" cy="12033527"/>
          </a:xfrm>
          <a:custGeom>
            <a:rect b="b" l="l" r="r" t="t"/>
            <a:pathLst>
              <a:path extrusionOk="0" h="12033527" w="14635371">
                <a:moveTo>
                  <a:pt x="0" y="0"/>
                </a:moveTo>
                <a:lnTo>
                  <a:pt x="14635371" y="0"/>
                </a:lnTo>
                <a:lnTo>
                  <a:pt x="14635371" y="12033528"/>
                </a:lnTo>
                <a:lnTo>
                  <a:pt x="0" y="12033528"/>
                </a:lnTo>
                <a:lnTo>
                  <a:pt x="0" y="0"/>
                </a:lnTo>
                <a:close/>
              </a:path>
            </a:pathLst>
          </a:custGeom>
          <a:blipFill rotWithShape="1">
            <a:blip r:embed="rId3">
              <a:alphaModFix/>
            </a:blip>
            <a:stretch>
              <a:fillRect b="0" l="0" r="0" t="0"/>
            </a:stretch>
          </a:blipFill>
          <a:ln>
            <a:noFill/>
          </a:ln>
        </p:spPr>
      </p:sp>
      <p:sp>
        <p:nvSpPr>
          <p:cNvPr id="259" name="Google Shape;259;p12"/>
          <p:cNvSpPr/>
          <p:nvPr/>
        </p:nvSpPr>
        <p:spPr>
          <a:xfrm>
            <a:off x="-1995996" y="5507733"/>
            <a:ext cx="10008973" cy="8229600"/>
          </a:xfrm>
          <a:custGeom>
            <a:rect b="b" l="l" r="r" t="t"/>
            <a:pathLst>
              <a:path extrusionOk="0" h="8229600" w="10008973">
                <a:moveTo>
                  <a:pt x="0" y="0"/>
                </a:moveTo>
                <a:lnTo>
                  <a:pt x="10008973" y="0"/>
                </a:lnTo>
                <a:lnTo>
                  <a:pt x="10008973" y="8229600"/>
                </a:lnTo>
                <a:lnTo>
                  <a:pt x="0" y="8229600"/>
                </a:lnTo>
                <a:lnTo>
                  <a:pt x="0" y="0"/>
                </a:lnTo>
                <a:close/>
              </a:path>
            </a:pathLst>
          </a:custGeom>
          <a:blipFill rotWithShape="1">
            <a:blip r:embed="rId3">
              <a:alphaModFix/>
            </a:blip>
            <a:stretch>
              <a:fillRect b="0" l="0" r="0" t="0"/>
            </a:stretch>
          </a:blipFill>
          <a:ln>
            <a:noFill/>
          </a:ln>
        </p:spPr>
      </p:sp>
      <p:sp>
        <p:nvSpPr>
          <p:cNvPr id="260" name="Google Shape;260;p12"/>
          <p:cNvSpPr txBox="1"/>
          <p:nvPr/>
        </p:nvSpPr>
        <p:spPr>
          <a:xfrm>
            <a:off x="1531652" y="3726824"/>
            <a:ext cx="7747800" cy="1077600"/>
          </a:xfrm>
          <a:prstGeom prst="rect">
            <a:avLst/>
          </a:prstGeom>
          <a:noFill/>
          <a:ln>
            <a:noFill/>
          </a:ln>
        </p:spPr>
        <p:txBody>
          <a:bodyPr anchorCtr="0" anchor="t" bIns="0" lIns="0" spcFirstLastPara="1" rIns="0" wrap="square" tIns="0">
            <a:spAutoFit/>
          </a:bodyPr>
          <a:lstStyle/>
          <a:p>
            <a:pPr indent="0" lvl="0" marL="0" marR="0" rtl="0" algn="ctr">
              <a:lnSpc>
                <a:spcPct val="139998"/>
              </a:lnSpc>
              <a:spcBef>
                <a:spcPts val="0"/>
              </a:spcBef>
              <a:spcAft>
                <a:spcPts val="0"/>
              </a:spcAft>
              <a:buNone/>
            </a:pPr>
            <a:r>
              <a:rPr b="0" i="0" lang="en-US" sz="7000" u="none" cap="none" strike="noStrike">
                <a:solidFill>
                  <a:schemeClr val="lt1"/>
                </a:solidFill>
                <a:latin typeface="Arial"/>
                <a:ea typeface="Arial"/>
                <a:cs typeface="Arial"/>
                <a:sym typeface="Arial"/>
              </a:rPr>
              <a:t>THANK YOU!</a:t>
            </a:r>
            <a:endParaRPr sz="7000"/>
          </a:p>
        </p:txBody>
      </p:sp>
      <p:sp>
        <p:nvSpPr>
          <p:cNvPr id="261" name="Google Shape;261;p12"/>
          <p:cNvSpPr/>
          <p:nvPr/>
        </p:nvSpPr>
        <p:spPr>
          <a:xfrm>
            <a:off x="-1995996" y="7317810"/>
            <a:ext cx="6049393" cy="5290528"/>
          </a:xfrm>
          <a:custGeom>
            <a:rect b="b" l="l" r="r" t="t"/>
            <a:pathLst>
              <a:path extrusionOk="0" h="5290528" w="6049393">
                <a:moveTo>
                  <a:pt x="0" y="0"/>
                </a:moveTo>
                <a:lnTo>
                  <a:pt x="6049392" y="0"/>
                </a:lnTo>
                <a:lnTo>
                  <a:pt x="6049392" y="5290527"/>
                </a:lnTo>
                <a:lnTo>
                  <a:pt x="0" y="5290527"/>
                </a:lnTo>
                <a:lnTo>
                  <a:pt x="0" y="0"/>
                </a:lnTo>
                <a:close/>
              </a:path>
            </a:pathLst>
          </a:custGeom>
          <a:blipFill rotWithShape="1">
            <a:blip r:embed="rId4">
              <a:alphaModFix/>
            </a:blip>
            <a:stretch>
              <a:fillRect b="0" l="0" r="0" t="0"/>
            </a:stretch>
          </a:blipFill>
          <a:ln>
            <a:noFill/>
          </a:ln>
        </p:spPr>
      </p:sp>
      <p:sp>
        <p:nvSpPr>
          <p:cNvPr id="262" name="Google Shape;262;p12"/>
          <p:cNvSpPr/>
          <p:nvPr/>
        </p:nvSpPr>
        <p:spPr>
          <a:xfrm>
            <a:off x="14771515" y="-3149182"/>
            <a:ext cx="6049393" cy="5290528"/>
          </a:xfrm>
          <a:custGeom>
            <a:rect b="b" l="l" r="r" t="t"/>
            <a:pathLst>
              <a:path extrusionOk="0" h="5290528" w="6049393">
                <a:moveTo>
                  <a:pt x="0" y="0"/>
                </a:moveTo>
                <a:lnTo>
                  <a:pt x="6049392" y="0"/>
                </a:lnTo>
                <a:lnTo>
                  <a:pt x="6049392" y="5290527"/>
                </a:lnTo>
                <a:lnTo>
                  <a:pt x="0" y="5290527"/>
                </a:lnTo>
                <a:lnTo>
                  <a:pt x="0" y="0"/>
                </a:lnTo>
                <a:close/>
              </a:path>
            </a:pathLst>
          </a:custGeom>
          <a:blipFill rotWithShape="1">
            <a:blip r:embed="rId4">
              <a:alphaModFix/>
            </a:blip>
            <a:stretch>
              <a:fillRect b="0" l="0" r="0" t="0"/>
            </a:stretch>
          </a:blipFill>
          <a:ln>
            <a:noFill/>
          </a:ln>
        </p:spPr>
      </p:sp>
      <p:sp>
        <p:nvSpPr>
          <p:cNvPr id="263" name="Google Shape;263;p12"/>
          <p:cNvSpPr/>
          <p:nvPr/>
        </p:nvSpPr>
        <p:spPr>
          <a:xfrm rot="-706557">
            <a:off x="13859100" y="1432047"/>
            <a:ext cx="4433872" cy="4665492"/>
          </a:xfrm>
          <a:custGeom>
            <a:rect b="b" l="l" r="r" t="t"/>
            <a:pathLst>
              <a:path extrusionOk="0" h="4665492" w="4433872">
                <a:moveTo>
                  <a:pt x="0" y="0"/>
                </a:moveTo>
                <a:lnTo>
                  <a:pt x="4433873" y="0"/>
                </a:lnTo>
                <a:lnTo>
                  <a:pt x="4433873" y="4665493"/>
                </a:lnTo>
                <a:lnTo>
                  <a:pt x="0" y="4665493"/>
                </a:lnTo>
                <a:lnTo>
                  <a:pt x="0" y="0"/>
                </a:lnTo>
                <a:close/>
              </a:path>
            </a:pathLst>
          </a:custGeom>
          <a:blipFill rotWithShape="1">
            <a:blip r:embed="rId5">
              <a:alphaModFix/>
            </a:blip>
            <a:stretch>
              <a:fillRect b="0" l="0" r="0" t="0"/>
            </a:stretch>
          </a:blipFill>
          <a:ln>
            <a:noFill/>
          </a:ln>
        </p:spPr>
      </p:sp>
      <p:sp>
        <p:nvSpPr>
          <p:cNvPr id="264" name="Google Shape;264;p12"/>
          <p:cNvSpPr/>
          <p:nvPr/>
        </p:nvSpPr>
        <p:spPr>
          <a:xfrm>
            <a:off x="8231147" y="2418887"/>
            <a:ext cx="8117004" cy="7049716"/>
          </a:xfrm>
          <a:custGeom>
            <a:rect b="b" l="l" r="r" t="t"/>
            <a:pathLst>
              <a:path extrusionOk="0" h="7049716" w="8117004">
                <a:moveTo>
                  <a:pt x="0" y="0"/>
                </a:moveTo>
                <a:lnTo>
                  <a:pt x="8117004" y="0"/>
                </a:lnTo>
                <a:lnTo>
                  <a:pt x="8117004" y="7049716"/>
                </a:lnTo>
                <a:lnTo>
                  <a:pt x="0" y="7049716"/>
                </a:lnTo>
                <a:lnTo>
                  <a:pt x="0" y="0"/>
                </a:lnTo>
                <a:close/>
              </a:path>
            </a:pathLst>
          </a:custGeom>
          <a:blipFill rotWithShape="1">
            <a:blip r:embed="rId6">
              <a:alphaModFix/>
            </a:blip>
            <a:stretch>
              <a:fillRect b="0" l="0" r="0" t="0"/>
            </a:stretch>
          </a:blipFill>
          <a:ln>
            <a:noFill/>
          </a:ln>
        </p:spPr>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069"/>
            </a:gs>
            <a:gs pos="50000">
              <a:srgbClr val="5527F5"/>
            </a:gs>
            <a:gs pos="100000">
              <a:srgbClr val="131FA8"/>
            </a:gs>
          </a:gsLst>
          <a:path path="circle">
            <a:fillToRect b="100%" r="100%"/>
          </a:path>
          <a:tileRect l="-100%" t="-100%"/>
        </a:gradFill>
      </p:bgPr>
    </p:bg>
    <p:spTree>
      <p:nvGrpSpPr>
        <p:cNvPr id="96" name="Shape 96"/>
        <p:cNvGrpSpPr/>
        <p:nvPr/>
      </p:nvGrpSpPr>
      <p:grpSpPr>
        <a:xfrm>
          <a:off x="0" y="0"/>
          <a:ext cx="0" cy="0"/>
          <a:chOff x="0" y="0"/>
          <a:chExt cx="0" cy="0"/>
        </a:xfrm>
      </p:grpSpPr>
      <p:sp>
        <p:nvSpPr>
          <p:cNvPr id="97" name="Google Shape;97;p2"/>
          <p:cNvSpPr/>
          <p:nvPr/>
        </p:nvSpPr>
        <p:spPr>
          <a:xfrm>
            <a:off x="-896678" y="1290997"/>
            <a:ext cx="5726139" cy="2500874"/>
          </a:xfrm>
          <a:custGeom>
            <a:rect b="b" l="l" r="r" t="t"/>
            <a:pathLst>
              <a:path extrusionOk="0" h="2500874" w="5726139">
                <a:moveTo>
                  <a:pt x="0" y="0"/>
                </a:moveTo>
                <a:lnTo>
                  <a:pt x="5726138" y="0"/>
                </a:lnTo>
                <a:lnTo>
                  <a:pt x="5726138" y="2500874"/>
                </a:lnTo>
                <a:lnTo>
                  <a:pt x="0" y="2500874"/>
                </a:lnTo>
                <a:lnTo>
                  <a:pt x="0" y="0"/>
                </a:lnTo>
                <a:close/>
              </a:path>
            </a:pathLst>
          </a:custGeom>
          <a:blipFill rotWithShape="1">
            <a:blip r:embed="rId3">
              <a:alphaModFix/>
            </a:blip>
            <a:stretch>
              <a:fillRect b="0" l="0" r="0" t="0"/>
            </a:stretch>
          </a:blipFill>
          <a:ln>
            <a:noFill/>
          </a:ln>
        </p:spPr>
      </p:sp>
      <p:cxnSp>
        <p:nvCxnSpPr>
          <p:cNvPr id="98" name="Google Shape;98;p2"/>
          <p:cNvCxnSpPr/>
          <p:nvPr/>
        </p:nvCxnSpPr>
        <p:spPr>
          <a:xfrm rot="10800000">
            <a:off x="17259300" y="1028700"/>
            <a:ext cx="0" cy="5786479"/>
          </a:xfrm>
          <a:prstGeom prst="straightConnector1">
            <a:avLst/>
          </a:prstGeom>
          <a:noFill/>
          <a:ln cap="flat" cmpd="sng" w="38100">
            <a:solidFill>
              <a:srgbClr val="FFFFFF"/>
            </a:solidFill>
            <a:prstDash val="solid"/>
            <a:round/>
            <a:headEnd len="sm" w="sm" type="none"/>
            <a:tailEnd len="sm" w="sm" type="none"/>
          </a:ln>
        </p:spPr>
      </p:cxnSp>
      <p:grpSp>
        <p:nvGrpSpPr>
          <p:cNvPr id="99" name="Google Shape;99;p2"/>
          <p:cNvGrpSpPr/>
          <p:nvPr/>
        </p:nvGrpSpPr>
        <p:grpSpPr>
          <a:xfrm>
            <a:off x="1028700" y="4234201"/>
            <a:ext cx="9897232" cy="5006268"/>
            <a:chOff x="0" y="0"/>
            <a:chExt cx="13196309" cy="6675023"/>
          </a:xfrm>
        </p:grpSpPr>
        <p:cxnSp>
          <p:nvCxnSpPr>
            <p:cNvPr id="100" name="Google Shape;100;p2"/>
            <p:cNvCxnSpPr/>
            <p:nvPr/>
          </p:nvCxnSpPr>
          <p:spPr>
            <a:xfrm rot="10800000">
              <a:off x="25400" y="0"/>
              <a:ext cx="0" cy="6675023"/>
            </a:xfrm>
            <a:prstGeom prst="straightConnector1">
              <a:avLst/>
            </a:prstGeom>
            <a:noFill/>
            <a:ln cap="flat" cmpd="sng" w="50800">
              <a:solidFill>
                <a:srgbClr val="FFFFFF"/>
              </a:solidFill>
              <a:prstDash val="solid"/>
              <a:round/>
              <a:headEnd len="sm" w="sm" type="none"/>
              <a:tailEnd len="sm" w="sm" type="none"/>
            </a:ln>
          </p:spPr>
        </p:cxnSp>
        <p:cxnSp>
          <p:nvCxnSpPr>
            <p:cNvPr id="101" name="Google Shape;101;p2"/>
            <p:cNvCxnSpPr/>
            <p:nvPr/>
          </p:nvCxnSpPr>
          <p:spPr>
            <a:xfrm>
              <a:off x="0" y="6649623"/>
              <a:ext cx="13196309" cy="0"/>
            </a:xfrm>
            <a:prstGeom prst="straightConnector1">
              <a:avLst/>
            </a:prstGeom>
            <a:noFill/>
            <a:ln cap="flat" cmpd="sng" w="50800">
              <a:solidFill>
                <a:srgbClr val="FFFFFF"/>
              </a:solidFill>
              <a:prstDash val="solid"/>
              <a:round/>
              <a:headEnd len="sm" w="sm" type="none"/>
              <a:tailEnd len="sm" w="sm" type="none"/>
            </a:ln>
          </p:spPr>
        </p:cxnSp>
      </p:grpSp>
      <p:sp>
        <p:nvSpPr>
          <p:cNvPr id="102" name="Google Shape;102;p2"/>
          <p:cNvSpPr/>
          <p:nvPr/>
        </p:nvSpPr>
        <p:spPr>
          <a:xfrm>
            <a:off x="10925932" y="5660310"/>
            <a:ext cx="6819964" cy="5836080"/>
          </a:xfrm>
          <a:custGeom>
            <a:rect b="b" l="l" r="r" t="t"/>
            <a:pathLst>
              <a:path extrusionOk="0" h="5836080" w="6819964">
                <a:moveTo>
                  <a:pt x="0" y="0"/>
                </a:moveTo>
                <a:lnTo>
                  <a:pt x="6819964" y="0"/>
                </a:lnTo>
                <a:lnTo>
                  <a:pt x="6819964" y="5836081"/>
                </a:lnTo>
                <a:lnTo>
                  <a:pt x="0" y="5836081"/>
                </a:lnTo>
                <a:lnTo>
                  <a:pt x="0" y="0"/>
                </a:lnTo>
                <a:close/>
              </a:path>
            </a:pathLst>
          </a:custGeom>
          <a:blipFill rotWithShape="1">
            <a:blip r:embed="rId4">
              <a:alphaModFix/>
            </a:blip>
            <a:stretch>
              <a:fillRect b="0" l="0" r="0" t="0"/>
            </a:stretch>
          </a:blipFill>
          <a:ln>
            <a:noFill/>
          </a:ln>
        </p:spPr>
      </p:sp>
      <p:sp>
        <p:nvSpPr>
          <p:cNvPr id="103" name="Google Shape;103;p2"/>
          <p:cNvSpPr txBox="1"/>
          <p:nvPr/>
        </p:nvSpPr>
        <p:spPr>
          <a:xfrm>
            <a:off x="3992999" y="1797175"/>
            <a:ext cx="10432200" cy="1994700"/>
          </a:xfrm>
          <a:prstGeom prst="rect">
            <a:avLst/>
          </a:prstGeom>
          <a:noFill/>
          <a:ln>
            <a:noFill/>
          </a:ln>
        </p:spPr>
        <p:txBody>
          <a:bodyPr anchorCtr="0" anchor="t" bIns="0" lIns="0" spcFirstLastPara="1" rIns="0" wrap="square" tIns="0">
            <a:spAutoFit/>
          </a:bodyPr>
          <a:lstStyle/>
          <a:p>
            <a:pPr indent="0" lvl="0" marL="0" marR="0" rtl="0" algn="ctr">
              <a:lnSpc>
                <a:spcPct val="71992"/>
              </a:lnSpc>
              <a:spcBef>
                <a:spcPts val="0"/>
              </a:spcBef>
              <a:spcAft>
                <a:spcPts val="0"/>
              </a:spcAft>
              <a:buNone/>
            </a:pPr>
            <a:r>
              <a:rPr b="0" i="0" lang="en-US" sz="9000" u="none" cap="none" strike="noStrike">
                <a:solidFill>
                  <a:schemeClr val="lt1"/>
                </a:solidFill>
                <a:latin typeface="Arial"/>
                <a:ea typeface="Arial"/>
                <a:cs typeface="Arial"/>
                <a:sym typeface="Arial"/>
              </a:rPr>
              <a:t>TABLE OF CONTENTS</a:t>
            </a:r>
            <a:endParaRPr sz="9000"/>
          </a:p>
        </p:txBody>
      </p:sp>
      <p:sp>
        <p:nvSpPr>
          <p:cNvPr id="104" name="Google Shape;104;p2"/>
          <p:cNvSpPr txBox="1"/>
          <p:nvPr/>
        </p:nvSpPr>
        <p:spPr>
          <a:xfrm>
            <a:off x="2195726" y="4226966"/>
            <a:ext cx="8730206" cy="4383508"/>
          </a:xfrm>
          <a:prstGeom prst="rect">
            <a:avLst/>
          </a:prstGeom>
          <a:noFill/>
          <a:ln>
            <a:noFill/>
          </a:ln>
        </p:spPr>
        <p:txBody>
          <a:bodyPr anchorCtr="0" anchor="t" bIns="0" lIns="0" spcFirstLastPara="1" rIns="0" wrap="square" tIns="0">
            <a:spAutoFit/>
          </a:bodyPr>
          <a:lstStyle/>
          <a:p>
            <a:pPr indent="-330398" lvl="1" marL="660796" marR="0" rtl="0" algn="l">
              <a:lnSpc>
                <a:spcPct val="140000"/>
              </a:lnSpc>
              <a:spcBef>
                <a:spcPts val="0"/>
              </a:spcBef>
              <a:spcAft>
                <a:spcPts val="0"/>
              </a:spcAft>
              <a:buClr>
                <a:srgbClr val="FFFFFF"/>
              </a:buClr>
              <a:buSzPts val="3060"/>
              <a:buFont typeface="Arial"/>
              <a:buChar char="•"/>
            </a:pPr>
            <a:r>
              <a:rPr b="0" i="0" lang="en-US" sz="3060" u="none" cap="none" strike="noStrike">
                <a:solidFill>
                  <a:srgbClr val="FFFFFF"/>
                </a:solidFill>
                <a:latin typeface="Poppins Light"/>
                <a:ea typeface="Poppins Light"/>
                <a:cs typeface="Poppins Light"/>
                <a:sym typeface="Poppins Light"/>
              </a:rPr>
              <a:t>What is Cyber Threat Intelligence (CTI)</a:t>
            </a:r>
            <a:endParaRPr/>
          </a:p>
          <a:p>
            <a:pPr indent="-330398" lvl="1" marL="660796" marR="0" rtl="0" algn="l">
              <a:lnSpc>
                <a:spcPct val="140000"/>
              </a:lnSpc>
              <a:spcBef>
                <a:spcPts val="0"/>
              </a:spcBef>
              <a:spcAft>
                <a:spcPts val="0"/>
              </a:spcAft>
              <a:buClr>
                <a:srgbClr val="FFFFFF"/>
              </a:buClr>
              <a:buSzPts val="3060"/>
              <a:buFont typeface="Arial"/>
              <a:buChar char="•"/>
            </a:pPr>
            <a:r>
              <a:rPr b="0" i="0" lang="en-US" sz="3060" u="none" cap="none" strike="noStrike">
                <a:solidFill>
                  <a:srgbClr val="FFFFFF"/>
                </a:solidFill>
                <a:latin typeface="Poppins Light"/>
                <a:ea typeface="Poppins Light"/>
                <a:cs typeface="Poppins Light"/>
                <a:sym typeface="Poppins Light"/>
              </a:rPr>
              <a:t>Target Audience</a:t>
            </a:r>
            <a:endParaRPr/>
          </a:p>
          <a:p>
            <a:pPr indent="-330398" lvl="1" marL="660796" marR="0" rtl="0" algn="l">
              <a:lnSpc>
                <a:spcPct val="140000"/>
              </a:lnSpc>
              <a:spcBef>
                <a:spcPts val="0"/>
              </a:spcBef>
              <a:spcAft>
                <a:spcPts val="0"/>
              </a:spcAft>
              <a:buClr>
                <a:srgbClr val="FFFFFF"/>
              </a:buClr>
              <a:buSzPts val="3060"/>
              <a:buFont typeface="Arial"/>
              <a:buChar char="•"/>
            </a:pPr>
            <a:r>
              <a:rPr b="0" i="0" lang="en-US" sz="3060" u="none" cap="none" strike="noStrike">
                <a:solidFill>
                  <a:srgbClr val="FFFFFF"/>
                </a:solidFill>
                <a:latin typeface="Poppins Light"/>
                <a:ea typeface="Poppins Light"/>
                <a:cs typeface="Poppins Light"/>
                <a:sym typeface="Poppins Light"/>
              </a:rPr>
              <a:t>Threat Actors</a:t>
            </a:r>
            <a:endParaRPr/>
          </a:p>
          <a:p>
            <a:pPr indent="-330398" lvl="1" marL="660796" marR="0" rtl="0" algn="l">
              <a:lnSpc>
                <a:spcPct val="140000"/>
              </a:lnSpc>
              <a:spcBef>
                <a:spcPts val="0"/>
              </a:spcBef>
              <a:spcAft>
                <a:spcPts val="0"/>
              </a:spcAft>
              <a:buClr>
                <a:srgbClr val="FFFFFF"/>
              </a:buClr>
              <a:buSzPts val="3060"/>
              <a:buFont typeface="Arial"/>
              <a:buChar char="•"/>
            </a:pPr>
            <a:r>
              <a:rPr b="0" i="0" lang="en-US" sz="3060" u="none" cap="none" strike="noStrike">
                <a:solidFill>
                  <a:srgbClr val="FFFFFF"/>
                </a:solidFill>
                <a:latin typeface="Poppins Light"/>
                <a:ea typeface="Poppins Light"/>
                <a:cs typeface="Poppins Light"/>
                <a:sym typeface="Poppins Light"/>
              </a:rPr>
              <a:t>CTI Frameworks</a:t>
            </a:r>
            <a:endParaRPr/>
          </a:p>
          <a:p>
            <a:pPr indent="-330398" lvl="1" marL="660796" marR="0" rtl="0" algn="l">
              <a:lnSpc>
                <a:spcPct val="140000"/>
              </a:lnSpc>
              <a:spcBef>
                <a:spcPts val="0"/>
              </a:spcBef>
              <a:spcAft>
                <a:spcPts val="0"/>
              </a:spcAft>
              <a:buClr>
                <a:srgbClr val="FFFFFF"/>
              </a:buClr>
              <a:buSzPts val="3060"/>
              <a:buFont typeface="Arial"/>
              <a:buChar char="•"/>
            </a:pPr>
            <a:r>
              <a:rPr b="0" i="0" lang="en-US" sz="3060" u="none" cap="none" strike="noStrike">
                <a:solidFill>
                  <a:srgbClr val="FFFFFF"/>
                </a:solidFill>
                <a:latin typeface="Poppins Light"/>
                <a:ea typeface="Poppins Light"/>
                <a:cs typeface="Poppins Light"/>
                <a:sym typeface="Poppins Light"/>
              </a:rPr>
              <a:t>CTI Team and Data Sources</a:t>
            </a:r>
            <a:endParaRPr/>
          </a:p>
          <a:p>
            <a:pPr indent="-330398" lvl="1" marL="660796" marR="0" rtl="0" algn="l">
              <a:lnSpc>
                <a:spcPct val="140000"/>
              </a:lnSpc>
              <a:spcBef>
                <a:spcPts val="0"/>
              </a:spcBef>
              <a:spcAft>
                <a:spcPts val="0"/>
              </a:spcAft>
              <a:buClr>
                <a:srgbClr val="FFFFFF"/>
              </a:buClr>
              <a:buSzPts val="3060"/>
              <a:buFont typeface="Arial"/>
              <a:buChar char="•"/>
            </a:pPr>
            <a:r>
              <a:rPr b="0" i="0" lang="en-US" sz="3060" u="none" cap="none" strike="noStrike">
                <a:solidFill>
                  <a:srgbClr val="FFFFFF"/>
                </a:solidFill>
                <a:latin typeface="Poppins Light"/>
                <a:ea typeface="Poppins Light"/>
                <a:cs typeface="Poppins Light"/>
                <a:sym typeface="Poppins Light"/>
              </a:rPr>
              <a:t>Threat Intelligence Tools</a:t>
            </a:r>
            <a:endParaRPr/>
          </a:p>
          <a:p>
            <a:pPr indent="-330398" lvl="1" marL="660796" marR="0" rtl="0" algn="l">
              <a:lnSpc>
                <a:spcPct val="140000"/>
              </a:lnSpc>
              <a:spcBef>
                <a:spcPts val="0"/>
              </a:spcBef>
              <a:spcAft>
                <a:spcPts val="0"/>
              </a:spcAft>
              <a:buClr>
                <a:srgbClr val="FFFFFF"/>
              </a:buClr>
              <a:buSzPts val="3060"/>
              <a:buFont typeface="Arial"/>
              <a:buChar char="•"/>
            </a:pPr>
            <a:r>
              <a:rPr b="0" i="0" lang="en-US" sz="3060" u="none" cap="none" strike="noStrike">
                <a:solidFill>
                  <a:srgbClr val="FFFFFF"/>
                </a:solidFill>
                <a:latin typeface="Poppins Light"/>
                <a:ea typeface="Poppins Light"/>
                <a:cs typeface="Poppins Light"/>
                <a:sym typeface="Poppins Light"/>
              </a:rPr>
              <a:t>Future of CTI and AI </a:t>
            </a:r>
            <a:endParaRPr/>
          </a:p>
          <a:p>
            <a:pPr indent="0" lvl="1" marL="330398" marR="0" rtl="0" algn="l">
              <a:lnSpc>
                <a:spcPct val="140000"/>
              </a:lnSpc>
              <a:spcBef>
                <a:spcPts val="0"/>
              </a:spcBef>
              <a:spcAft>
                <a:spcPts val="0"/>
              </a:spcAft>
              <a:buNone/>
            </a:pPr>
            <a:r>
              <a:t/>
            </a:r>
            <a:endParaRPr b="0" i="0" sz="3060" u="none" cap="none" strike="noStrike">
              <a:solidFill>
                <a:srgbClr val="FFFFFF"/>
              </a:solidFill>
              <a:latin typeface="Poppins Light"/>
              <a:ea typeface="Poppins Light"/>
              <a:cs typeface="Poppins Light"/>
              <a:sym typeface="Poppins Light"/>
            </a:endParaRPr>
          </a:p>
        </p:txBody>
      </p:sp>
      <p:sp>
        <p:nvSpPr>
          <p:cNvPr id="105" name="Google Shape;105;p2"/>
          <p:cNvSpPr txBox="1"/>
          <p:nvPr/>
        </p:nvSpPr>
        <p:spPr>
          <a:xfrm>
            <a:off x="10925932" y="4342065"/>
            <a:ext cx="738300" cy="4427400"/>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lang="en-US" sz="3060">
                <a:solidFill>
                  <a:srgbClr val="FFFFFF"/>
                </a:solidFill>
                <a:latin typeface="Poppins"/>
                <a:ea typeface="Poppins"/>
                <a:cs typeface="Poppins"/>
                <a:sym typeface="Poppins"/>
              </a:rPr>
              <a:t>  </a:t>
            </a:r>
            <a:r>
              <a:rPr b="0" i="0" lang="en-US" sz="3060" u="none" cap="none" strike="noStrike">
                <a:solidFill>
                  <a:srgbClr val="FFFFFF"/>
                </a:solidFill>
                <a:latin typeface="Poppins"/>
                <a:ea typeface="Poppins"/>
                <a:cs typeface="Poppins"/>
                <a:sym typeface="Poppins"/>
              </a:rPr>
              <a:t>01</a:t>
            </a:r>
            <a:endParaRPr/>
          </a:p>
          <a:p>
            <a:pPr indent="0" lvl="0" marL="0" marR="0" rtl="0" algn="r">
              <a:lnSpc>
                <a:spcPct val="140000"/>
              </a:lnSpc>
              <a:spcBef>
                <a:spcPts val="0"/>
              </a:spcBef>
              <a:spcAft>
                <a:spcPts val="0"/>
              </a:spcAft>
              <a:buNone/>
            </a:pPr>
            <a:r>
              <a:rPr b="0" i="0" lang="en-US" sz="3060" u="none" cap="none" strike="noStrike">
                <a:solidFill>
                  <a:srgbClr val="FFFFFF"/>
                </a:solidFill>
                <a:latin typeface="Poppins"/>
                <a:ea typeface="Poppins"/>
                <a:cs typeface="Poppins"/>
                <a:sym typeface="Poppins"/>
              </a:rPr>
              <a:t>02</a:t>
            </a:r>
            <a:endParaRPr/>
          </a:p>
          <a:p>
            <a:pPr indent="0" lvl="0" marL="0" marR="0" rtl="0" algn="r">
              <a:lnSpc>
                <a:spcPct val="140000"/>
              </a:lnSpc>
              <a:spcBef>
                <a:spcPts val="0"/>
              </a:spcBef>
              <a:spcAft>
                <a:spcPts val="0"/>
              </a:spcAft>
              <a:buNone/>
            </a:pPr>
            <a:r>
              <a:rPr b="0" i="0" lang="en-US" sz="3060" u="none" cap="none" strike="noStrike">
                <a:solidFill>
                  <a:srgbClr val="FFFFFF"/>
                </a:solidFill>
                <a:latin typeface="Poppins"/>
                <a:ea typeface="Poppins"/>
                <a:cs typeface="Poppins"/>
                <a:sym typeface="Poppins"/>
              </a:rPr>
              <a:t>03</a:t>
            </a:r>
            <a:endParaRPr/>
          </a:p>
          <a:p>
            <a:pPr indent="0" lvl="0" marL="0" marR="0" rtl="0" algn="r">
              <a:lnSpc>
                <a:spcPct val="140000"/>
              </a:lnSpc>
              <a:spcBef>
                <a:spcPts val="0"/>
              </a:spcBef>
              <a:spcAft>
                <a:spcPts val="0"/>
              </a:spcAft>
              <a:buNone/>
            </a:pPr>
            <a:r>
              <a:rPr b="0" i="0" lang="en-US" sz="3060" u="none" cap="none" strike="noStrike">
                <a:solidFill>
                  <a:srgbClr val="FFFFFF"/>
                </a:solidFill>
                <a:latin typeface="Poppins"/>
                <a:ea typeface="Poppins"/>
                <a:cs typeface="Poppins"/>
                <a:sym typeface="Poppins"/>
              </a:rPr>
              <a:t>04</a:t>
            </a:r>
            <a:endParaRPr/>
          </a:p>
          <a:p>
            <a:pPr indent="0" lvl="0" marL="0" marR="0" rtl="0" algn="r">
              <a:lnSpc>
                <a:spcPct val="140000"/>
              </a:lnSpc>
              <a:spcBef>
                <a:spcPts val="0"/>
              </a:spcBef>
              <a:spcAft>
                <a:spcPts val="0"/>
              </a:spcAft>
              <a:buNone/>
            </a:pPr>
            <a:r>
              <a:rPr b="0" i="0" lang="en-US" sz="3060" u="none" cap="none" strike="noStrike">
                <a:solidFill>
                  <a:srgbClr val="FFFFFF"/>
                </a:solidFill>
                <a:latin typeface="Poppins"/>
                <a:ea typeface="Poppins"/>
                <a:cs typeface="Poppins"/>
                <a:sym typeface="Poppins"/>
              </a:rPr>
              <a:t>05</a:t>
            </a:r>
            <a:endParaRPr/>
          </a:p>
          <a:p>
            <a:pPr indent="0" lvl="0" marL="0" marR="0" rtl="0" algn="r">
              <a:lnSpc>
                <a:spcPct val="140000"/>
              </a:lnSpc>
              <a:spcBef>
                <a:spcPts val="0"/>
              </a:spcBef>
              <a:spcAft>
                <a:spcPts val="0"/>
              </a:spcAft>
              <a:buNone/>
            </a:pPr>
            <a:r>
              <a:rPr b="0" i="0" lang="en-US" sz="3060" u="none" cap="none" strike="noStrike">
                <a:solidFill>
                  <a:srgbClr val="FFFFFF"/>
                </a:solidFill>
                <a:latin typeface="Poppins"/>
                <a:ea typeface="Poppins"/>
                <a:cs typeface="Poppins"/>
                <a:sym typeface="Poppins"/>
              </a:rPr>
              <a:t>06</a:t>
            </a:r>
            <a:endParaRPr/>
          </a:p>
          <a:p>
            <a:pPr indent="0" lvl="0" marL="0" marR="0" rtl="0" algn="r">
              <a:lnSpc>
                <a:spcPct val="140000"/>
              </a:lnSpc>
              <a:spcBef>
                <a:spcPts val="0"/>
              </a:spcBef>
              <a:spcAft>
                <a:spcPts val="0"/>
              </a:spcAft>
              <a:buNone/>
            </a:pPr>
            <a:r>
              <a:rPr b="0" i="0" lang="en-US" sz="3060" u="none" cap="none" strike="noStrike">
                <a:solidFill>
                  <a:srgbClr val="FFFFFF"/>
                </a:solidFill>
                <a:latin typeface="Poppins"/>
                <a:ea typeface="Poppins"/>
                <a:cs typeface="Poppins"/>
                <a:sym typeface="Poppins"/>
              </a:rPr>
              <a:t>07</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131FA8"/>
            </a:gs>
            <a:gs pos="50000">
              <a:srgbClr val="5527F5"/>
            </a:gs>
            <a:gs pos="100000">
              <a:srgbClr val="9B60EB"/>
            </a:gs>
          </a:gsLst>
          <a:path path="circle">
            <a:fillToRect b="100%" r="100%"/>
          </a:path>
          <a:tileRect l="-100%" t="-100%"/>
        </a:gradFill>
      </p:bgPr>
    </p:bg>
    <p:spTree>
      <p:nvGrpSpPr>
        <p:cNvPr id="109" name="Shape 109"/>
        <p:cNvGrpSpPr/>
        <p:nvPr/>
      </p:nvGrpSpPr>
      <p:grpSpPr>
        <a:xfrm>
          <a:off x="0" y="0"/>
          <a:ext cx="0" cy="0"/>
          <a:chOff x="0" y="0"/>
          <a:chExt cx="0" cy="0"/>
        </a:xfrm>
      </p:grpSpPr>
      <p:sp>
        <p:nvSpPr>
          <p:cNvPr id="110" name="Google Shape;110;p3"/>
          <p:cNvSpPr/>
          <p:nvPr/>
        </p:nvSpPr>
        <p:spPr>
          <a:xfrm>
            <a:off x="8707851" y="1222001"/>
            <a:ext cx="8551449" cy="6896330"/>
          </a:xfrm>
          <a:custGeom>
            <a:rect b="b" l="l" r="r" t="t"/>
            <a:pathLst>
              <a:path extrusionOk="0" h="6896330" w="8551449">
                <a:moveTo>
                  <a:pt x="0" y="0"/>
                </a:moveTo>
                <a:lnTo>
                  <a:pt x="8551449" y="0"/>
                </a:lnTo>
                <a:lnTo>
                  <a:pt x="8551449" y="6896330"/>
                </a:lnTo>
                <a:lnTo>
                  <a:pt x="0" y="6896330"/>
                </a:lnTo>
                <a:lnTo>
                  <a:pt x="0" y="0"/>
                </a:lnTo>
                <a:close/>
              </a:path>
            </a:pathLst>
          </a:custGeom>
          <a:blipFill rotWithShape="1">
            <a:blip r:embed="rId3">
              <a:alphaModFix/>
            </a:blip>
            <a:stretch>
              <a:fillRect b="0" l="0" r="0" t="0"/>
            </a:stretch>
          </a:blipFill>
          <a:ln>
            <a:noFill/>
          </a:ln>
        </p:spPr>
      </p:sp>
      <p:sp>
        <p:nvSpPr>
          <p:cNvPr id="111" name="Google Shape;111;p3"/>
          <p:cNvSpPr txBox="1"/>
          <p:nvPr/>
        </p:nvSpPr>
        <p:spPr>
          <a:xfrm>
            <a:off x="25" y="1577350"/>
            <a:ext cx="9417900" cy="809100"/>
          </a:xfrm>
          <a:prstGeom prst="rect">
            <a:avLst/>
          </a:prstGeom>
          <a:noFill/>
          <a:ln>
            <a:noFill/>
          </a:ln>
        </p:spPr>
        <p:txBody>
          <a:bodyPr anchorCtr="0" anchor="t" bIns="0" lIns="0" spcFirstLastPara="1" rIns="0" wrap="square" tIns="0">
            <a:spAutoFit/>
          </a:bodyPr>
          <a:lstStyle/>
          <a:p>
            <a:pPr indent="0" lvl="0" marL="0" marR="0" rtl="0" algn="ctr">
              <a:lnSpc>
                <a:spcPct val="72001"/>
              </a:lnSpc>
              <a:spcBef>
                <a:spcPts val="0"/>
              </a:spcBef>
              <a:spcAft>
                <a:spcPts val="0"/>
              </a:spcAft>
              <a:buNone/>
            </a:pPr>
            <a:r>
              <a:rPr b="0" i="0" lang="en-US" sz="7300" u="none" cap="none" strike="noStrike">
                <a:solidFill>
                  <a:schemeClr val="lt1"/>
                </a:solidFill>
                <a:latin typeface="Arial"/>
                <a:ea typeface="Arial"/>
                <a:cs typeface="Arial"/>
                <a:sym typeface="Arial"/>
              </a:rPr>
              <a:t>DEMYSTIFING</a:t>
            </a:r>
            <a:r>
              <a:rPr lang="en-US" sz="7300">
                <a:solidFill>
                  <a:schemeClr val="lt1"/>
                </a:solidFill>
              </a:rPr>
              <a:t> </a:t>
            </a:r>
            <a:r>
              <a:rPr b="0" i="0" lang="en-US" sz="7300" u="none" cap="none" strike="noStrike">
                <a:solidFill>
                  <a:schemeClr val="lt1"/>
                </a:solidFill>
                <a:latin typeface="Arial"/>
                <a:ea typeface="Arial"/>
                <a:cs typeface="Arial"/>
                <a:sym typeface="Arial"/>
              </a:rPr>
              <a:t>CTI</a:t>
            </a:r>
            <a:endParaRPr sz="7300"/>
          </a:p>
        </p:txBody>
      </p:sp>
      <p:sp>
        <p:nvSpPr>
          <p:cNvPr id="112" name="Google Shape;112;p3"/>
          <p:cNvSpPr txBox="1"/>
          <p:nvPr/>
        </p:nvSpPr>
        <p:spPr>
          <a:xfrm>
            <a:off x="1248625" y="4390917"/>
            <a:ext cx="6920700" cy="4671900"/>
          </a:xfrm>
          <a:prstGeom prst="rect">
            <a:avLst/>
          </a:prstGeom>
          <a:noFill/>
          <a:ln>
            <a:noFill/>
          </a:ln>
        </p:spPr>
        <p:txBody>
          <a:bodyPr anchorCtr="0" anchor="t" bIns="0" lIns="0" spcFirstLastPara="1" rIns="0" wrap="square" tIns="0">
            <a:spAutoFit/>
          </a:bodyPr>
          <a:lstStyle/>
          <a:p>
            <a:pPr indent="0" lvl="0" marL="0" marR="0" rtl="0" algn="l">
              <a:lnSpc>
                <a:spcPct val="139991"/>
              </a:lnSpc>
              <a:spcBef>
                <a:spcPts val="0"/>
              </a:spcBef>
              <a:spcAft>
                <a:spcPts val="0"/>
              </a:spcAft>
              <a:buNone/>
            </a:pPr>
            <a:r>
              <a:rPr b="0" i="0" lang="en-US" sz="2488" u="none" cap="none" strike="noStrike">
                <a:solidFill>
                  <a:srgbClr val="FFFFFF"/>
                </a:solidFill>
                <a:latin typeface="Poppins Light"/>
                <a:ea typeface="Poppins Light"/>
                <a:cs typeface="Poppins Light"/>
                <a:sym typeface="Poppins Light"/>
              </a:rPr>
              <a:t>CTI refers to the collection, processing, organizing, and interpreting of data into actionable information or products that relate to capabilities, opportunities, actions and intent of adversaries in the cyber domain to meet a specific requirement determined by and informing decision-makers.</a:t>
            </a:r>
            <a:endParaRPr/>
          </a:p>
          <a:p>
            <a:pPr indent="0" lvl="0" marL="0" marR="0" rtl="0" algn="l">
              <a:lnSpc>
                <a:spcPct val="139991"/>
              </a:lnSpc>
              <a:spcBef>
                <a:spcPts val="0"/>
              </a:spcBef>
              <a:spcAft>
                <a:spcPts val="0"/>
              </a:spcAft>
              <a:buNone/>
            </a:pPr>
            <a:r>
              <a:t/>
            </a:r>
            <a:endParaRPr b="0" i="0" sz="2488" u="none" cap="none" strike="noStrike">
              <a:solidFill>
                <a:srgbClr val="FFFFFF"/>
              </a:solidFill>
              <a:latin typeface="Poppins Light"/>
              <a:ea typeface="Poppins Light"/>
              <a:cs typeface="Poppins Light"/>
              <a:sym typeface="Poppins Light"/>
            </a:endParaRPr>
          </a:p>
        </p:txBody>
      </p:sp>
      <p:cxnSp>
        <p:nvCxnSpPr>
          <p:cNvPr id="113" name="Google Shape;113;p3"/>
          <p:cNvCxnSpPr/>
          <p:nvPr/>
        </p:nvCxnSpPr>
        <p:spPr>
          <a:xfrm flipH="1" rot="10800000">
            <a:off x="1248597" y="3809593"/>
            <a:ext cx="6920700" cy="18900"/>
          </a:xfrm>
          <a:prstGeom prst="straightConnector1">
            <a:avLst/>
          </a:prstGeom>
          <a:noFill/>
          <a:ln cap="flat" cmpd="sng" w="38100">
            <a:solidFill>
              <a:srgbClr val="FFFFFF"/>
            </a:solidFill>
            <a:prstDash val="solid"/>
            <a:round/>
            <a:headEnd len="sm" w="sm" type="none"/>
            <a:tailEnd len="sm" w="sm" type="none"/>
          </a:ln>
        </p:spPr>
      </p:cxnSp>
      <p:sp>
        <p:nvSpPr>
          <p:cNvPr id="114" name="Google Shape;114;p3"/>
          <p:cNvSpPr txBox="1"/>
          <p:nvPr/>
        </p:nvSpPr>
        <p:spPr>
          <a:xfrm>
            <a:off x="1356013" y="2965420"/>
            <a:ext cx="4832700" cy="420600"/>
          </a:xfrm>
          <a:prstGeom prst="rect">
            <a:avLst/>
          </a:prstGeom>
          <a:noFill/>
          <a:ln>
            <a:noFill/>
          </a:ln>
        </p:spPr>
        <p:txBody>
          <a:bodyPr anchorCtr="0" anchor="t" bIns="0" lIns="0" spcFirstLastPara="1" rIns="0" wrap="square" tIns="0">
            <a:spAutoFit/>
          </a:bodyPr>
          <a:lstStyle/>
          <a:p>
            <a:pPr indent="0" lvl="0" marL="0" marR="0" rtl="0" algn="l">
              <a:lnSpc>
                <a:spcPct val="139992"/>
              </a:lnSpc>
              <a:spcBef>
                <a:spcPts val="0"/>
              </a:spcBef>
              <a:spcAft>
                <a:spcPts val="0"/>
              </a:spcAft>
              <a:buNone/>
            </a:pPr>
            <a:r>
              <a:rPr b="1" i="0" lang="en-US" sz="2733" u="none" cap="none" strike="noStrike">
                <a:solidFill>
                  <a:srgbClr val="FFFFFF"/>
                </a:solidFill>
                <a:latin typeface="Poppins Medium"/>
                <a:ea typeface="Poppins Medium"/>
                <a:cs typeface="Poppins Medium"/>
                <a:sym typeface="Poppins Medium"/>
              </a:rPr>
              <a:t>Threat Intelligence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844EEA"/>
            </a:gs>
            <a:gs pos="50000">
              <a:srgbClr val="5527F5"/>
            </a:gs>
            <a:gs pos="100000">
              <a:srgbClr val="041069"/>
            </a:gs>
          </a:gsLst>
          <a:path path="circle">
            <a:fillToRect b="100%" r="100%"/>
          </a:path>
          <a:tileRect l="-100%" t="-100%"/>
        </a:gradFill>
      </p:bgPr>
    </p:bg>
    <p:spTree>
      <p:nvGrpSpPr>
        <p:cNvPr id="118" name="Shape 118"/>
        <p:cNvGrpSpPr/>
        <p:nvPr/>
      </p:nvGrpSpPr>
      <p:grpSpPr>
        <a:xfrm>
          <a:off x="0" y="0"/>
          <a:ext cx="0" cy="0"/>
          <a:chOff x="0" y="0"/>
          <a:chExt cx="0" cy="0"/>
        </a:xfrm>
      </p:grpSpPr>
      <p:sp>
        <p:nvSpPr>
          <p:cNvPr id="119" name="Google Shape;119;p4"/>
          <p:cNvSpPr/>
          <p:nvPr/>
        </p:nvSpPr>
        <p:spPr>
          <a:xfrm>
            <a:off x="783726" y="2819660"/>
            <a:ext cx="6988487" cy="5595357"/>
          </a:xfrm>
          <a:custGeom>
            <a:rect b="b" l="l" r="r" t="t"/>
            <a:pathLst>
              <a:path extrusionOk="0" h="5595357" w="6988487">
                <a:moveTo>
                  <a:pt x="0" y="0"/>
                </a:moveTo>
                <a:lnTo>
                  <a:pt x="6988488" y="0"/>
                </a:lnTo>
                <a:lnTo>
                  <a:pt x="6988488" y="5595358"/>
                </a:lnTo>
                <a:lnTo>
                  <a:pt x="0" y="5595358"/>
                </a:lnTo>
                <a:lnTo>
                  <a:pt x="0" y="0"/>
                </a:lnTo>
                <a:close/>
              </a:path>
            </a:pathLst>
          </a:custGeom>
          <a:blipFill rotWithShape="1">
            <a:blip r:embed="rId3">
              <a:alphaModFix/>
            </a:blip>
            <a:stretch>
              <a:fillRect b="0" l="0" r="0" t="0"/>
            </a:stretch>
          </a:blipFill>
          <a:ln>
            <a:noFill/>
          </a:ln>
        </p:spPr>
      </p:sp>
      <p:grpSp>
        <p:nvGrpSpPr>
          <p:cNvPr id="120" name="Google Shape;120;p4"/>
          <p:cNvGrpSpPr/>
          <p:nvPr/>
        </p:nvGrpSpPr>
        <p:grpSpPr>
          <a:xfrm>
            <a:off x="7543801" y="1504690"/>
            <a:ext cx="3108929" cy="1078227"/>
            <a:chOff x="-115950" y="-103183"/>
            <a:chExt cx="818813" cy="283978"/>
          </a:xfrm>
        </p:grpSpPr>
        <p:sp>
          <p:nvSpPr>
            <p:cNvPr id="121" name="Google Shape;121;p4"/>
            <p:cNvSpPr/>
            <p:nvPr/>
          </p:nvSpPr>
          <p:spPr>
            <a:xfrm>
              <a:off x="-4422" y="-48157"/>
              <a:ext cx="702863" cy="179203"/>
            </a:xfrm>
            <a:custGeom>
              <a:rect b="b" l="l" r="r" t="t"/>
              <a:pathLst>
                <a:path extrusionOk="0" h="179203" w="702863">
                  <a:moveTo>
                    <a:pt x="0" y="0"/>
                  </a:moveTo>
                  <a:lnTo>
                    <a:pt x="702863" y="0"/>
                  </a:lnTo>
                  <a:lnTo>
                    <a:pt x="702863" y="179203"/>
                  </a:lnTo>
                  <a:lnTo>
                    <a:pt x="0" y="179203"/>
                  </a:lnTo>
                  <a:close/>
                </a:path>
              </a:pathLst>
            </a:custGeom>
            <a:solidFill>
              <a:srgbClr val="000000">
                <a:alpha val="0"/>
              </a:srgbClr>
            </a:solidFill>
            <a:ln cap="sq" cmpd="sng" w="19050">
              <a:solidFill>
                <a:srgbClr val="FFFFFF"/>
              </a:solidFill>
              <a:prstDash val="solid"/>
              <a:miter lim="8000"/>
              <a:headEnd len="sm" w="sm" type="none"/>
              <a:tailEnd len="sm" w="sm" type="none"/>
            </a:ln>
          </p:spPr>
        </p:sp>
        <p:sp>
          <p:nvSpPr>
            <p:cNvPr id="122" name="Google Shape;122;p4"/>
            <p:cNvSpPr txBox="1"/>
            <p:nvPr/>
          </p:nvSpPr>
          <p:spPr>
            <a:xfrm>
              <a:off x="-115950" y="-103183"/>
              <a:ext cx="818813" cy="283978"/>
            </a:xfrm>
            <a:prstGeom prst="rect">
              <a:avLst/>
            </a:prstGeom>
            <a:noFill/>
            <a:ln>
              <a:noFill/>
            </a:ln>
          </p:spPr>
          <p:txBody>
            <a:bodyPr anchorCtr="0" anchor="ctr" bIns="50800" lIns="50800" spcFirstLastPara="1" rIns="50800" wrap="square" tIns="50800">
              <a:noAutofit/>
            </a:bodyPr>
            <a:lstStyle/>
            <a:p>
              <a:pPr indent="0" lvl="1" marL="0" marR="0" rtl="0" algn="ctr">
                <a:lnSpc>
                  <a:spcPct val="161975"/>
                </a:lnSpc>
                <a:spcBef>
                  <a:spcPts val="0"/>
                </a:spcBef>
                <a:spcAft>
                  <a:spcPts val="0"/>
                </a:spcAft>
                <a:buNone/>
              </a:pPr>
              <a:r>
                <a:rPr b="0" i="0" lang="en-US" sz="2288" u="none" cap="none" strike="noStrike">
                  <a:solidFill>
                    <a:srgbClr val="FFFFFF"/>
                  </a:solidFill>
                  <a:latin typeface="Poppins Light"/>
                  <a:ea typeface="Poppins Light"/>
                  <a:cs typeface="Poppins Light"/>
                  <a:sym typeface="Poppins Light"/>
                </a:rPr>
                <a:t>Strategical</a:t>
              </a:r>
              <a:endParaRPr/>
            </a:p>
          </p:txBody>
        </p:sp>
      </p:grpSp>
      <p:sp>
        <p:nvSpPr>
          <p:cNvPr id="123" name="Google Shape;123;p4"/>
          <p:cNvSpPr/>
          <p:nvPr/>
        </p:nvSpPr>
        <p:spPr>
          <a:xfrm>
            <a:off x="14135996" y="-2163135"/>
            <a:ext cx="6613789" cy="5640759"/>
          </a:xfrm>
          <a:custGeom>
            <a:rect b="b" l="l" r="r" t="t"/>
            <a:pathLst>
              <a:path extrusionOk="0" h="5640759" w="6613789">
                <a:moveTo>
                  <a:pt x="0" y="0"/>
                </a:moveTo>
                <a:lnTo>
                  <a:pt x="6613790" y="0"/>
                </a:lnTo>
                <a:lnTo>
                  <a:pt x="6613790" y="5640759"/>
                </a:lnTo>
                <a:lnTo>
                  <a:pt x="0" y="5640759"/>
                </a:lnTo>
                <a:lnTo>
                  <a:pt x="0" y="0"/>
                </a:lnTo>
                <a:close/>
              </a:path>
            </a:pathLst>
          </a:custGeom>
          <a:blipFill rotWithShape="1">
            <a:blip r:embed="rId4">
              <a:alphaModFix/>
            </a:blip>
            <a:stretch>
              <a:fillRect b="0" l="0" r="0" t="0"/>
            </a:stretch>
          </a:blipFill>
          <a:ln>
            <a:noFill/>
          </a:ln>
        </p:spPr>
      </p:sp>
      <p:sp>
        <p:nvSpPr>
          <p:cNvPr id="124" name="Google Shape;124;p4"/>
          <p:cNvSpPr txBox="1"/>
          <p:nvPr/>
        </p:nvSpPr>
        <p:spPr>
          <a:xfrm>
            <a:off x="990600" y="632425"/>
            <a:ext cx="13640100" cy="786900"/>
          </a:xfrm>
          <a:prstGeom prst="rect">
            <a:avLst/>
          </a:prstGeom>
          <a:noFill/>
          <a:ln>
            <a:noFill/>
          </a:ln>
        </p:spPr>
        <p:txBody>
          <a:bodyPr anchorCtr="0" anchor="t" bIns="0" lIns="0" spcFirstLastPara="1" rIns="0" wrap="square" tIns="0">
            <a:spAutoFit/>
          </a:bodyPr>
          <a:lstStyle/>
          <a:p>
            <a:pPr indent="0" lvl="0" marL="0" marR="0" rtl="0" algn="just">
              <a:lnSpc>
                <a:spcPct val="71996"/>
              </a:lnSpc>
              <a:spcBef>
                <a:spcPts val="0"/>
              </a:spcBef>
              <a:spcAft>
                <a:spcPts val="0"/>
              </a:spcAft>
              <a:buNone/>
            </a:pPr>
            <a:r>
              <a:rPr b="0" i="0" lang="en-US" sz="7100" u="none" cap="none" strike="noStrike">
                <a:solidFill>
                  <a:schemeClr val="lt1"/>
                </a:solidFill>
                <a:latin typeface="Arial"/>
                <a:ea typeface="Arial"/>
                <a:cs typeface="Arial"/>
                <a:sym typeface="Arial"/>
              </a:rPr>
              <a:t>KNOW</a:t>
            </a:r>
            <a:r>
              <a:rPr lang="en-US" sz="7100">
                <a:solidFill>
                  <a:schemeClr val="lt1"/>
                </a:solidFill>
              </a:rPr>
              <a:t> </a:t>
            </a:r>
            <a:r>
              <a:rPr b="0" i="0" lang="en-US" sz="7100" u="none" cap="none" strike="noStrike">
                <a:solidFill>
                  <a:schemeClr val="lt1"/>
                </a:solidFill>
                <a:latin typeface="Arial"/>
                <a:ea typeface="Arial"/>
                <a:cs typeface="Arial"/>
                <a:sym typeface="Arial"/>
              </a:rPr>
              <a:t>YOUR AUDIENCE</a:t>
            </a:r>
            <a:endParaRPr sz="7100"/>
          </a:p>
        </p:txBody>
      </p:sp>
      <p:sp>
        <p:nvSpPr>
          <p:cNvPr id="125" name="Google Shape;125;p4"/>
          <p:cNvSpPr txBox="1"/>
          <p:nvPr/>
        </p:nvSpPr>
        <p:spPr>
          <a:xfrm>
            <a:off x="7984048" y="2698333"/>
            <a:ext cx="8105145" cy="1509196"/>
          </a:xfrm>
          <a:prstGeom prst="rect">
            <a:avLst/>
          </a:prstGeom>
          <a:noFill/>
          <a:ln>
            <a:noFill/>
          </a:ln>
        </p:spPr>
        <p:txBody>
          <a:bodyPr anchorCtr="0" anchor="t" bIns="0" lIns="0" spcFirstLastPara="1" rIns="0" wrap="square" tIns="0">
            <a:spAutoFit/>
          </a:bodyPr>
          <a:lstStyle/>
          <a:p>
            <a:pPr indent="0" lvl="0" marL="0" marR="0" rtl="0" algn="l">
              <a:lnSpc>
                <a:spcPct val="162020"/>
              </a:lnSpc>
              <a:spcBef>
                <a:spcPts val="0"/>
              </a:spcBef>
              <a:spcAft>
                <a:spcPts val="0"/>
              </a:spcAft>
              <a:buNone/>
            </a:pPr>
            <a:r>
              <a:rPr b="0" i="0" lang="en-US" sz="1851" u="none" cap="none" strike="noStrike">
                <a:solidFill>
                  <a:srgbClr val="FFFFFF"/>
                </a:solidFill>
                <a:latin typeface="Poppins Light"/>
                <a:ea typeface="Poppins Light"/>
                <a:cs typeface="Poppins Light"/>
                <a:sym typeface="Poppins Light"/>
              </a:rPr>
              <a:t>C-SUITE Executives,  Decision Makers</a:t>
            </a:r>
            <a:endParaRPr/>
          </a:p>
          <a:p>
            <a:pPr indent="0" lvl="0" marL="0" marR="0" rtl="0" algn="l">
              <a:lnSpc>
                <a:spcPct val="162020"/>
              </a:lnSpc>
              <a:spcBef>
                <a:spcPts val="0"/>
              </a:spcBef>
              <a:spcAft>
                <a:spcPts val="0"/>
              </a:spcAft>
              <a:buNone/>
            </a:pPr>
            <a:r>
              <a:rPr b="0" i="0" lang="en-US" sz="1851" u="none" cap="none" strike="noStrike">
                <a:solidFill>
                  <a:srgbClr val="FFFFFF"/>
                </a:solidFill>
                <a:latin typeface="Poppins Light"/>
                <a:ea typeface="Poppins Light"/>
                <a:cs typeface="Poppins Light"/>
                <a:sym typeface="Poppins Light"/>
              </a:rPr>
              <a:t>Executive Reports</a:t>
            </a:r>
            <a:endParaRPr/>
          </a:p>
          <a:p>
            <a:pPr indent="0" lvl="0" marL="0" marR="0" rtl="0" algn="l">
              <a:lnSpc>
                <a:spcPct val="162020"/>
              </a:lnSpc>
              <a:spcBef>
                <a:spcPts val="0"/>
              </a:spcBef>
              <a:spcAft>
                <a:spcPts val="0"/>
              </a:spcAft>
              <a:buNone/>
            </a:pPr>
            <a:r>
              <a:rPr b="0" i="0" lang="en-US" sz="1851" u="none" cap="none" strike="noStrike">
                <a:solidFill>
                  <a:srgbClr val="FFFFFF"/>
                </a:solidFill>
                <a:latin typeface="Poppins Light"/>
                <a:ea typeface="Poppins Light"/>
                <a:cs typeface="Poppins Light"/>
                <a:sym typeface="Poppins Light"/>
              </a:rPr>
              <a:t>What business units are at most risk to the cyber threat?</a:t>
            </a:r>
            <a:endParaRPr/>
          </a:p>
          <a:p>
            <a:pPr indent="0" lvl="0" marL="0" marR="0" rtl="0" algn="l">
              <a:lnSpc>
                <a:spcPct val="162020"/>
              </a:lnSpc>
              <a:spcBef>
                <a:spcPts val="0"/>
              </a:spcBef>
              <a:spcAft>
                <a:spcPts val="0"/>
              </a:spcAft>
              <a:buNone/>
            </a:pPr>
            <a:r>
              <a:rPr b="0" i="0" lang="en-US" sz="1851" u="none" cap="none" strike="noStrike">
                <a:solidFill>
                  <a:srgbClr val="FFFFFF"/>
                </a:solidFill>
                <a:latin typeface="Poppins Light"/>
                <a:ea typeface="Poppins Light"/>
                <a:cs typeface="Poppins Light"/>
                <a:sym typeface="Poppins Light"/>
              </a:rPr>
              <a:t>Financial risk and cost to the company.</a:t>
            </a:r>
            <a:endParaRPr/>
          </a:p>
        </p:txBody>
      </p:sp>
      <p:grpSp>
        <p:nvGrpSpPr>
          <p:cNvPr id="126" name="Google Shape;126;p4"/>
          <p:cNvGrpSpPr/>
          <p:nvPr/>
        </p:nvGrpSpPr>
        <p:grpSpPr>
          <a:xfrm>
            <a:off x="7967258" y="4696809"/>
            <a:ext cx="2685490" cy="1078236"/>
            <a:chOff x="-4422" y="-83583"/>
            <a:chExt cx="707285" cy="283978"/>
          </a:xfrm>
        </p:grpSpPr>
        <p:sp>
          <p:nvSpPr>
            <p:cNvPr id="127" name="Google Shape;127;p4"/>
            <p:cNvSpPr/>
            <p:nvPr/>
          </p:nvSpPr>
          <p:spPr>
            <a:xfrm>
              <a:off x="0" y="-30814"/>
              <a:ext cx="702863" cy="179203"/>
            </a:xfrm>
            <a:custGeom>
              <a:rect b="b" l="l" r="r" t="t"/>
              <a:pathLst>
                <a:path extrusionOk="0" h="179203" w="702863">
                  <a:moveTo>
                    <a:pt x="0" y="0"/>
                  </a:moveTo>
                  <a:lnTo>
                    <a:pt x="702863" y="0"/>
                  </a:lnTo>
                  <a:lnTo>
                    <a:pt x="702863" y="179203"/>
                  </a:lnTo>
                  <a:lnTo>
                    <a:pt x="0" y="179203"/>
                  </a:lnTo>
                  <a:close/>
                </a:path>
              </a:pathLst>
            </a:custGeom>
            <a:solidFill>
              <a:srgbClr val="000000">
                <a:alpha val="0"/>
              </a:srgbClr>
            </a:solidFill>
            <a:ln cap="sq" cmpd="sng" w="19050">
              <a:solidFill>
                <a:srgbClr val="FFFFFF"/>
              </a:solidFill>
              <a:prstDash val="solid"/>
              <a:miter lim="8000"/>
              <a:headEnd len="sm" w="sm" type="none"/>
              <a:tailEnd len="sm" w="sm" type="none"/>
            </a:ln>
          </p:spPr>
        </p:sp>
        <p:sp>
          <p:nvSpPr>
            <p:cNvPr id="128" name="Google Shape;128;p4"/>
            <p:cNvSpPr txBox="1"/>
            <p:nvPr/>
          </p:nvSpPr>
          <p:spPr>
            <a:xfrm>
              <a:off x="-4422" y="-83583"/>
              <a:ext cx="702863" cy="283978"/>
            </a:xfrm>
            <a:prstGeom prst="rect">
              <a:avLst/>
            </a:prstGeom>
            <a:noFill/>
            <a:ln>
              <a:noFill/>
            </a:ln>
          </p:spPr>
          <p:txBody>
            <a:bodyPr anchorCtr="0" anchor="ctr" bIns="50800" lIns="50800" spcFirstLastPara="1" rIns="50800" wrap="square" tIns="50800">
              <a:noAutofit/>
            </a:bodyPr>
            <a:lstStyle/>
            <a:p>
              <a:pPr indent="0" lvl="1" marL="0" marR="0" rtl="0" algn="ctr">
                <a:lnSpc>
                  <a:spcPct val="161975"/>
                </a:lnSpc>
                <a:spcBef>
                  <a:spcPts val="0"/>
                </a:spcBef>
                <a:spcAft>
                  <a:spcPts val="0"/>
                </a:spcAft>
                <a:buNone/>
              </a:pPr>
              <a:r>
                <a:rPr b="0" i="0" lang="en-US" sz="2288" u="none" cap="none" strike="noStrike">
                  <a:solidFill>
                    <a:srgbClr val="FFFFFF"/>
                  </a:solidFill>
                  <a:latin typeface="Poppins Light"/>
                  <a:ea typeface="Poppins Light"/>
                  <a:cs typeface="Poppins Light"/>
                  <a:sym typeface="Poppins Light"/>
                </a:rPr>
                <a:t>Operational</a:t>
              </a:r>
              <a:endParaRPr/>
            </a:p>
          </p:txBody>
        </p:sp>
      </p:grpSp>
      <p:sp>
        <p:nvSpPr>
          <p:cNvPr id="129" name="Google Shape;129;p4"/>
          <p:cNvSpPr txBox="1"/>
          <p:nvPr/>
        </p:nvSpPr>
        <p:spPr>
          <a:xfrm>
            <a:off x="7984051" y="5868288"/>
            <a:ext cx="8105100" cy="746400"/>
          </a:xfrm>
          <a:prstGeom prst="rect">
            <a:avLst/>
          </a:prstGeom>
          <a:noFill/>
          <a:ln>
            <a:noFill/>
          </a:ln>
        </p:spPr>
        <p:txBody>
          <a:bodyPr anchorCtr="0" anchor="t" bIns="0" lIns="0" spcFirstLastPara="1" rIns="0" wrap="square" tIns="0">
            <a:spAutoFit/>
          </a:bodyPr>
          <a:lstStyle/>
          <a:p>
            <a:pPr indent="0" lvl="0" marL="0" marR="0" rtl="0" algn="l">
              <a:lnSpc>
                <a:spcPct val="162020"/>
              </a:lnSpc>
              <a:spcBef>
                <a:spcPts val="0"/>
              </a:spcBef>
              <a:spcAft>
                <a:spcPts val="0"/>
              </a:spcAft>
              <a:buNone/>
            </a:pPr>
            <a:r>
              <a:rPr b="0" i="0" lang="en-US" sz="1851" u="none" cap="none" strike="noStrike">
                <a:solidFill>
                  <a:srgbClr val="FFFFFF"/>
                </a:solidFill>
                <a:latin typeface="Poppins Light"/>
                <a:ea typeface="Poppins Light"/>
                <a:cs typeface="Poppins Light"/>
                <a:sym typeface="Poppins Light"/>
              </a:rPr>
              <a:t>SSOC Leaders, IT Admins, System Admins, Application Owners</a:t>
            </a:r>
            <a:endParaRPr/>
          </a:p>
          <a:p>
            <a:pPr indent="0" lvl="0" marL="0" marR="0" rtl="0" algn="l">
              <a:lnSpc>
                <a:spcPct val="162020"/>
              </a:lnSpc>
              <a:spcBef>
                <a:spcPts val="0"/>
              </a:spcBef>
              <a:spcAft>
                <a:spcPts val="0"/>
              </a:spcAft>
              <a:buNone/>
            </a:pPr>
            <a:r>
              <a:rPr b="0" i="0" lang="en-US" sz="1851" u="none" cap="none" strike="noStrike">
                <a:solidFill>
                  <a:srgbClr val="FFFFFF"/>
                </a:solidFill>
                <a:latin typeface="Poppins Light"/>
                <a:ea typeface="Poppins Light"/>
                <a:cs typeface="Poppins Light"/>
                <a:sym typeface="Poppins Light"/>
              </a:rPr>
              <a:t>Entities with configuration decisions on control units</a:t>
            </a:r>
            <a:endParaRPr/>
          </a:p>
        </p:txBody>
      </p:sp>
      <p:grpSp>
        <p:nvGrpSpPr>
          <p:cNvPr id="130" name="Google Shape;130;p4"/>
          <p:cNvGrpSpPr/>
          <p:nvPr/>
        </p:nvGrpSpPr>
        <p:grpSpPr>
          <a:xfrm>
            <a:off x="7967258" y="6825349"/>
            <a:ext cx="2685490" cy="1078236"/>
            <a:chOff x="-4422" y="-82600"/>
            <a:chExt cx="707285" cy="283978"/>
          </a:xfrm>
        </p:grpSpPr>
        <p:sp>
          <p:nvSpPr>
            <p:cNvPr id="131" name="Google Shape;131;p4"/>
            <p:cNvSpPr/>
            <p:nvPr/>
          </p:nvSpPr>
          <p:spPr>
            <a:xfrm>
              <a:off x="0" y="-30212"/>
              <a:ext cx="702863" cy="179203"/>
            </a:xfrm>
            <a:custGeom>
              <a:rect b="b" l="l" r="r" t="t"/>
              <a:pathLst>
                <a:path extrusionOk="0" h="179203" w="702863">
                  <a:moveTo>
                    <a:pt x="0" y="0"/>
                  </a:moveTo>
                  <a:lnTo>
                    <a:pt x="702863" y="0"/>
                  </a:lnTo>
                  <a:lnTo>
                    <a:pt x="702863" y="179203"/>
                  </a:lnTo>
                  <a:lnTo>
                    <a:pt x="0" y="179203"/>
                  </a:lnTo>
                  <a:close/>
                </a:path>
              </a:pathLst>
            </a:custGeom>
            <a:solidFill>
              <a:srgbClr val="000000">
                <a:alpha val="0"/>
              </a:srgbClr>
            </a:solidFill>
            <a:ln cap="sq" cmpd="sng" w="19050">
              <a:solidFill>
                <a:srgbClr val="FFFFFF"/>
              </a:solidFill>
              <a:prstDash val="solid"/>
              <a:miter lim="8000"/>
              <a:headEnd len="sm" w="sm" type="none"/>
              <a:tailEnd len="sm" w="sm" type="none"/>
            </a:ln>
          </p:spPr>
        </p:sp>
        <p:sp>
          <p:nvSpPr>
            <p:cNvPr id="132" name="Google Shape;132;p4"/>
            <p:cNvSpPr txBox="1"/>
            <p:nvPr/>
          </p:nvSpPr>
          <p:spPr>
            <a:xfrm>
              <a:off x="-4422" y="-82600"/>
              <a:ext cx="702863" cy="283978"/>
            </a:xfrm>
            <a:prstGeom prst="rect">
              <a:avLst/>
            </a:prstGeom>
            <a:noFill/>
            <a:ln>
              <a:noFill/>
            </a:ln>
          </p:spPr>
          <p:txBody>
            <a:bodyPr anchorCtr="0" anchor="ctr" bIns="50800" lIns="50800" spcFirstLastPara="1" rIns="50800" wrap="square" tIns="50800">
              <a:noAutofit/>
            </a:bodyPr>
            <a:lstStyle/>
            <a:p>
              <a:pPr indent="0" lvl="1" marL="0" marR="0" rtl="0" algn="ctr">
                <a:lnSpc>
                  <a:spcPct val="161975"/>
                </a:lnSpc>
                <a:spcBef>
                  <a:spcPts val="0"/>
                </a:spcBef>
                <a:spcAft>
                  <a:spcPts val="0"/>
                </a:spcAft>
                <a:buNone/>
              </a:pPr>
              <a:r>
                <a:rPr b="0" i="0" lang="en-US" sz="2288" u="none" cap="none" strike="noStrike">
                  <a:solidFill>
                    <a:srgbClr val="FFFFFF"/>
                  </a:solidFill>
                  <a:latin typeface="Poppins Light"/>
                  <a:ea typeface="Poppins Light"/>
                  <a:cs typeface="Poppins Light"/>
                  <a:sym typeface="Poppins Light"/>
                </a:rPr>
                <a:t>Tactical</a:t>
              </a:r>
              <a:endParaRPr/>
            </a:p>
          </p:txBody>
        </p:sp>
      </p:grpSp>
      <p:sp>
        <p:nvSpPr>
          <p:cNvPr id="133" name="Google Shape;133;p4"/>
          <p:cNvSpPr txBox="1"/>
          <p:nvPr/>
        </p:nvSpPr>
        <p:spPr>
          <a:xfrm>
            <a:off x="7984048" y="8026016"/>
            <a:ext cx="8105100" cy="1208100"/>
          </a:xfrm>
          <a:prstGeom prst="rect">
            <a:avLst/>
          </a:prstGeom>
          <a:noFill/>
          <a:ln>
            <a:noFill/>
          </a:ln>
        </p:spPr>
        <p:txBody>
          <a:bodyPr anchorCtr="0" anchor="t" bIns="0" lIns="0" spcFirstLastPara="1" rIns="0" wrap="square" tIns="0">
            <a:spAutoFit/>
          </a:bodyPr>
          <a:lstStyle/>
          <a:p>
            <a:pPr indent="0" lvl="0" marL="0" marR="0" rtl="0" algn="l">
              <a:lnSpc>
                <a:spcPct val="162020"/>
              </a:lnSpc>
              <a:spcBef>
                <a:spcPts val="0"/>
              </a:spcBef>
              <a:spcAft>
                <a:spcPts val="0"/>
              </a:spcAft>
              <a:buNone/>
            </a:pPr>
            <a:r>
              <a:rPr b="0" i="0" lang="en-US" sz="1851" u="none" cap="none" strike="noStrike">
                <a:solidFill>
                  <a:srgbClr val="FFFFFF"/>
                </a:solidFill>
                <a:latin typeface="Poppins Light"/>
                <a:ea typeface="Poppins Light"/>
                <a:cs typeface="Poppins Light"/>
                <a:sym typeface="Poppins Light"/>
              </a:rPr>
              <a:t>SOC Analysts (Level 1 and Level 2), people at the </a:t>
            </a:r>
            <a:r>
              <a:rPr lang="en-US" sz="1851">
                <a:solidFill>
                  <a:srgbClr val="FFFFFF"/>
                </a:solidFill>
                <a:latin typeface="Poppins Light"/>
                <a:ea typeface="Poppins Light"/>
                <a:cs typeface="Poppins Light"/>
                <a:sym typeface="Poppins Light"/>
              </a:rPr>
              <a:t>forefront</a:t>
            </a:r>
            <a:r>
              <a:rPr b="0" i="0" lang="en-US" sz="1851" u="none" cap="none" strike="noStrike">
                <a:solidFill>
                  <a:srgbClr val="FFFFFF"/>
                </a:solidFill>
                <a:latin typeface="Poppins Light"/>
                <a:ea typeface="Poppins Light"/>
                <a:cs typeface="Poppins Light"/>
                <a:sym typeface="Poppins Light"/>
              </a:rPr>
              <a:t> of adversary behaviour.</a:t>
            </a:r>
            <a:endParaRPr sz="1851">
              <a:solidFill>
                <a:srgbClr val="FFFFFF"/>
              </a:solidFill>
              <a:latin typeface="Poppins Light"/>
              <a:ea typeface="Poppins Light"/>
              <a:cs typeface="Poppins Light"/>
              <a:sym typeface="Poppins Light"/>
            </a:endParaRPr>
          </a:p>
          <a:p>
            <a:pPr indent="0" lvl="0" marL="0" marR="0" rtl="0" algn="l">
              <a:lnSpc>
                <a:spcPct val="162020"/>
              </a:lnSpc>
              <a:spcBef>
                <a:spcPts val="0"/>
              </a:spcBef>
              <a:spcAft>
                <a:spcPts val="0"/>
              </a:spcAft>
              <a:buNone/>
            </a:pPr>
            <a:r>
              <a:rPr b="0" i="0" lang="en-US" sz="1851" u="none" cap="none" strike="noStrike">
                <a:solidFill>
                  <a:srgbClr val="FFFFFF"/>
                </a:solidFill>
                <a:latin typeface="Poppins Light"/>
                <a:ea typeface="Poppins Light"/>
                <a:cs typeface="Poppins Light"/>
                <a:sym typeface="Poppins Light"/>
              </a:rPr>
              <a:t>TTPS, IOCs, Modus Operandi</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5"/>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86895" l="0" r="0" t="-63913"/>
            </a:stretch>
          </a:blipFill>
          <a:ln>
            <a:noFill/>
          </a:ln>
        </p:spPr>
      </p:sp>
      <p:sp>
        <p:nvSpPr>
          <p:cNvPr id="139" name="Google Shape;139;p5"/>
          <p:cNvSpPr/>
          <p:nvPr/>
        </p:nvSpPr>
        <p:spPr>
          <a:xfrm>
            <a:off x="10571271" y="-3708211"/>
            <a:ext cx="10008973" cy="8229600"/>
          </a:xfrm>
          <a:custGeom>
            <a:rect b="b" l="l" r="r" t="t"/>
            <a:pathLst>
              <a:path extrusionOk="0" h="8229600" w="10008973">
                <a:moveTo>
                  <a:pt x="0" y="0"/>
                </a:moveTo>
                <a:lnTo>
                  <a:pt x="10008973" y="0"/>
                </a:lnTo>
                <a:lnTo>
                  <a:pt x="10008973" y="8229600"/>
                </a:lnTo>
                <a:lnTo>
                  <a:pt x="0" y="8229600"/>
                </a:lnTo>
                <a:lnTo>
                  <a:pt x="0" y="0"/>
                </a:lnTo>
                <a:close/>
              </a:path>
            </a:pathLst>
          </a:custGeom>
          <a:blipFill rotWithShape="1">
            <a:blip r:embed="rId4">
              <a:alphaModFix/>
            </a:blip>
            <a:stretch>
              <a:fillRect b="0" l="0" r="0" t="0"/>
            </a:stretch>
          </a:blipFill>
          <a:ln>
            <a:noFill/>
          </a:ln>
        </p:spPr>
      </p:sp>
      <p:sp>
        <p:nvSpPr>
          <p:cNvPr id="140" name="Google Shape;140;p5"/>
          <p:cNvSpPr txBox="1"/>
          <p:nvPr/>
        </p:nvSpPr>
        <p:spPr>
          <a:xfrm>
            <a:off x="3261307" y="1122349"/>
            <a:ext cx="11237100" cy="1703400"/>
          </a:xfrm>
          <a:prstGeom prst="rect">
            <a:avLst/>
          </a:prstGeom>
          <a:noFill/>
          <a:ln>
            <a:noFill/>
          </a:ln>
        </p:spPr>
        <p:txBody>
          <a:bodyPr anchorCtr="0" anchor="t" bIns="0" lIns="0" spcFirstLastPara="1" rIns="0" wrap="square" tIns="0">
            <a:spAutoFit/>
          </a:bodyPr>
          <a:lstStyle/>
          <a:p>
            <a:pPr indent="0" lvl="0" marL="0" marR="0" rtl="0" algn="ctr">
              <a:lnSpc>
                <a:spcPct val="71991"/>
              </a:lnSpc>
              <a:spcBef>
                <a:spcPts val="0"/>
              </a:spcBef>
              <a:spcAft>
                <a:spcPts val="0"/>
              </a:spcAft>
              <a:buNone/>
            </a:pPr>
            <a:r>
              <a:rPr b="0" i="0" lang="en-US" sz="7686" u="none" cap="none" strike="noStrike">
                <a:solidFill>
                  <a:schemeClr val="lt1"/>
                </a:solidFill>
                <a:latin typeface="Arial"/>
                <a:ea typeface="Arial"/>
                <a:cs typeface="Arial"/>
                <a:sym typeface="Arial"/>
              </a:rPr>
              <a:t>THREAT INTELLIGENCE TOOLS</a:t>
            </a:r>
            <a:endParaRPr sz="100">
              <a:solidFill>
                <a:schemeClr val="lt1"/>
              </a:solidFill>
            </a:endParaRPr>
          </a:p>
        </p:txBody>
      </p:sp>
      <p:sp>
        <p:nvSpPr>
          <p:cNvPr id="141" name="Google Shape;141;p5"/>
          <p:cNvSpPr/>
          <p:nvPr/>
        </p:nvSpPr>
        <p:spPr>
          <a:xfrm>
            <a:off x="2598221" y="3531890"/>
            <a:ext cx="2113329" cy="2113329"/>
          </a:xfrm>
          <a:custGeom>
            <a:rect b="b" l="l" r="r" t="t"/>
            <a:pathLst>
              <a:path extrusionOk="0" h="2113329" w="2113329">
                <a:moveTo>
                  <a:pt x="0" y="0"/>
                </a:moveTo>
                <a:lnTo>
                  <a:pt x="2113330" y="0"/>
                </a:lnTo>
                <a:lnTo>
                  <a:pt x="2113330" y="2113329"/>
                </a:lnTo>
                <a:lnTo>
                  <a:pt x="0" y="2113329"/>
                </a:lnTo>
                <a:lnTo>
                  <a:pt x="0" y="0"/>
                </a:lnTo>
                <a:close/>
              </a:path>
            </a:pathLst>
          </a:custGeom>
          <a:blipFill rotWithShape="1">
            <a:blip r:embed="rId5">
              <a:alphaModFix/>
            </a:blip>
            <a:stretch>
              <a:fillRect b="0" l="0" r="0" t="0"/>
            </a:stretch>
          </a:blipFill>
          <a:ln>
            <a:noFill/>
          </a:ln>
        </p:spPr>
      </p:sp>
      <p:sp>
        <p:nvSpPr>
          <p:cNvPr id="142" name="Google Shape;142;p5"/>
          <p:cNvSpPr/>
          <p:nvPr/>
        </p:nvSpPr>
        <p:spPr>
          <a:xfrm>
            <a:off x="6378426" y="3464724"/>
            <a:ext cx="2113329" cy="2113329"/>
          </a:xfrm>
          <a:custGeom>
            <a:rect b="b" l="l" r="r" t="t"/>
            <a:pathLst>
              <a:path extrusionOk="0" h="2113329" w="2113329">
                <a:moveTo>
                  <a:pt x="0" y="0"/>
                </a:moveTo>
                <a:lnTo>
                  <a:pt x="2113329" y="0"/>
                </a:lnTo>
                <a:lnTo>
                  <a:pt x="2113329" y="2113329"/>
                </a:lnTo>
                <a:lnTo>
                  <a:pt x="0" y="2113329"/>
                </a:lnTo>
                <a:lnTo>
                  <a:pt x="0" y="0"/>
                </a:lnTo>
                <a:close/>
              </a:path>
            </a:pathLst>
          </a:custGeom>
          <a:blipFill rotWithShape="1">
            <a:blip r:embed="rId5">
              <a:alphaModFix/>
            </a:blip>
            <a:stretch>
              <a:fillRect b="0" l="0" r="0" t="0"/>
            </a:stretch>
          </a:blipFill>
          <a:ln>
            <a:noFill/>
          </a:ln>
        </p:spPr>
      </p:sp>
      <p:sp>
        <p:nvSpPr>
          <p:cNvPr id="143" name="Google Shape;143;p5"/>
          <p:cNvSpPr/>
          <p:nvPr/>
        </p:nvSpPr>
        <p:spPr>
          <a:xfrm>
            <a:off x="10157163" y="3531890"/>
            <a:ext cx="2113329" cy="2113329"/>
          </a:xfrm>
          <a:custGeom>
            <a:rect b="b" l="l" r="r" t="t"/>
            <a:pathLst>
              <a:path extrusionOk="0" h="2113329" w="2113329">
                <a:moveTo>
                  <a:pt x="0" y="0"/>
                </a:moveTo>
                <a:lnTo>
                  <a:pt x="2113329" y="0"/>
                </a:lnTo>
                <a:lnTo>
                  <a:pt x="2113329" y="2113329"/>
                </a:lnTo>
                <a:lnTo>
                  <a:pt x="0" y="2113329"/>
                </a:lnTo>
                <a:lnTo>
                  <a:pt x="0" y="0"/>
                </a:lnTo>
                <a:close/>
              </a:path>
            </a:pathLst>
          </a:custGeom>
          <a:blipFill rotWithShape="1">
            <a:blip r:embed="rId5">
              <a:alphaModFix/>
            </a:blip>
            <a:stretch>
              <a:fillRect b="0" l="0" r="0" t="0"/>
            </a:stretch>
          </a:blipFill>
          <a:ln>
            <a:noFill/>
          </a:ln>
        </p:spPr>
      </p:sp>
      <p:sp>
        <p:nvSpPr>
          <p:cNvPr id="144" name="Google Shape;144;p5"/>
          <p:cNvSpPr/>
          <p:nvPr/>
        </p:nvSpPr>
        <p:spPr>
          <a:xfrm>
            <a:off x="13949339" y="3531890"/>
            <a:ext cx="2113329" cy="2113329"/>
          </a:xfrm>
          <a:custGeom>
            <a:rect b="b" l="l" r="r" t="t"/>
            <a:pathLst>
              <a:path extrusionOk="0" h="2113329" w="2113329">
                <a:moveTo>
                  <a:pt x="0" y="0"/>
                </a:moveTo>
                <a:lnTo>
                  <a:pt x="2113329" y="0"/>
                </a:lnTo>
                <a:lnTo>
                  <a:pt x="2113329" y="2113329"/>
                </a:lnTo>
                <a:lnTo>
                  <a:pt x="0" y="2113329"/>
                </a:lnTo>
                <a:lnTo>
                  <a:pt x="0" y="0"/>
                </a:lnTo>
                <a:close/>
              </a:path>
            </a:pathLst>
          </a:custGeom>
          <a:blipFill rotWithShape="1">
            <a:blip r:embed="rId5">
              <a:alphaModFix/>
            </a:blip>
            <a:stretch>
              <a:fillRect b="0" l="0" r="0" t="0"/>
            </a:stretch>
          </a:blipFill>
          <a:ln>
            <a:noFill/>
          </a:ln>
        </p:spPr>
      </p:sp>
      <p:sp>
        <p:nvSpPr>
          <p:cNvPr id="145" name="Google Shape;145;p5"/>
          <p:cNvSpPr txBox="1"/>
          <p:nvPr/>
        </p:nvSpPr>
        <p:spPr>
          <a:xfrm>
            <a:off x="3001968" y="4260492"/>
            <a:ext cx="1305900" cy="886500"/>
          </a:xfrm>
          <a:prstGeom prst="rect">
            <a:avLst/>
          </a:prstGeom>
          <a:noFill/>
          <a:ln>
            <a:noFill/>
          </a:ln>
        </p:spPr>
        <p:txBody>
          <a:bodyPr anchorCtr="0" anchor="t" bIns="0" lIns="0" spcFirstLastPara="1" rIns="0" wrap="square" tIns="0">
            <a:spAutoFit/>
          </a:bodyPr>
          <a:lstStyle/>
          <a:p>
            <a:pPr indent="0" lvl="0" marL="0" marR="0" rtl="0" algn="ctr">
              <a:lnSpc>
                <a:spcPct val="71991"/>
              </a:lnSpc>
              <a:spcBef>
                <a:spcPts val="0"/>
              </a:spcBef>
              <a:spcAft>
                <a:spcPts val="0"/>
              </a:spcAft>
              <a:buNone/>
            </a:pPr>
            <a:r>
              <a:rPr b="0" i="0" lang="en-US" sz="8000" u="none" cap="none" strike="noStrike">
                <a:solidFill>
                  <a:srgbClr val="40B8F5"/>
                </a:solidFill>
                <a:latin typeface="Arial"/>
                <a:ea typeface="Arial"/>
                <a:cs typeface="Arial"/>
                <a:sym typeface="Arial"/>
              </a:rPr>
              <a:t>01</a:t>
            </a:r>
            <a:endParaRPr sz="8000"/>
          </a:p>
        </p:txBody>
      </p:sp>
      <p:sp>
        <p:nvSpPr>
          <p:cNvPr id="146" name="Google Shape;146;p5"/>
          <p:cNvSpPr txBox="1"/>
          <p:nvPr/>
        </p:nvSpPr>
        <p:spPr>
          <a:xfrm>
            <a:off x="6783593" y="4195677"/>
            <a:ext cx="1305900" cy="886500"/>
          </a:xfrm>
          <a:prstGeom prst="rect">
            <a:avLst/>
          </a:prstGeom>
          <a:noFill/>
          <a:ln>
            <a:noFill/>
          </a:ln>
        </p:spPr>
        <p:txBody>
          <a:bodyPr anchorCtr="0" anchor="t" bIns="0" lIns="0" spcFirstLastPara="1" rIns="0" wrap="square" tIns="0">
            <a:spAutoFit/>
          </a:bodyPr>
          <a:lstStyle/>
          <a:p>
            <a:pPr indent="0" lvl="0" marL="0" marR="0" rtl="0" algn="ctr">
              <a:lnSpc>
                <a:spcPct val="71991"/>
              </a:lnSpc>
              <a:spcBef>
                <a:spcPts val="0"/>
              </a:spcBef>
              <a:spcAft>
                <a:spcPts val="0"/>
              </a:spcAft>
              <a:buNone/>
            </a:pPr>
            <a:r>
              <a:rPr b="0" i="0" lang="en-US" sz="8000" u="none" cap="none" strike="noStrike">
                <a:solidFill>
                  <a:srgbClr val="40B8F5"/>
                </a:solidFill>
                <a:latin typeface="Arial"/>
                <a:ea typeface="Arial"/>
                <a:cs typeface="Arial"/>
                <a:sym typeface="Arial"/>
              </a:rPr>
              <a:t>02</a:t>
            </a:r>
            <a:endParaRPr sz="8000"/>
          </a:p>
        </p:txBody>
      </p:sp>
      <p:sp>
        <p:nvSpPr>
          <p:cNvPr id="147" name="Google Shape;147;p5"/>
          <p:cNvSpPr txBox="1"/>
          <p:nvPr/>
        </p:nvSpPr>
        <p:spPr>
          <a:xfrm>
            <a:off x="10560909" y="4262843"/>
            <a:ext cx="1305900" cy="886500"/>
          </a:xfrm>
          <a:prstGeom prst="rect">
            <a:avLst/>
          </a:prstGeom>
          <a:noFill/>
          <a:ln>
            <a:noFill/>
          </a:ln>
        </p:spPr>
        <p:txBody>
          <a:bodyPr anchorCtr="0" anchor="t" bIns="0" lIns="0" spcFirstLastPara="1" rIns="0" wrap="square" tIns="0">
            <a:spAutoFit/>
          </a:bodyPr>
          <a:lstStyle/>
          <a:p>
            <a:pPr indent="0" lvl="0" marL="0" marR="0" rtl="0" algn="ctr">
              <a:lnSpc>
                <a:spcPct val="71991"/>
              </a:lnSpc>
              <a:spcBef>
                <a:spcPts val="0"/>
              </a:spcBef>
              <a:spcAft>
                <a:spcPts val="0"/>
              </a:spcAft>
              <a:buNone/>
            </a:pPr>
            <a:r>
              <a:rPr b="0" i="0" lang="en-US" sz="8000" u="none" cap="none" strike="noStrike">
                <a:solidFill>
                  <a:srgbClr val="40B8F5"/>
                </a:solidFill>
                <a:latin typeface="Arial"/>
                <a:ea typeface="Arial"/>
                <a:cs typeface="Arial"/>
                <a:sym typeface="Arial"/>
              </a:rPr>
              <a:t>03</a:t>
            </a:r>
            <a:endParaRPr sz="8000"/>
          </a:p>
        </p:txBody>
      </p:sp>
      <p:sp>
        <p:nvSpPr>
          <p:cNvPr id="148" name="Google Shape;148;p5"/>
          <p:cNvSpPr txBox="1"/>
          <p:nvPr/>
        </p:nvSpPr>
        <p:spPr>
          <a:xfrm>
            <a:off x="14349389" y="4262843"/>
            <a:ext cx="1305900" cy="886500"/>
          </a:xfrm>
          <a:prstGeom prst="rect">
            <a:avLst/>
          </a:prstGeom>
          <a:noFill/>
          <a:ln>
            <a:noFill/>
          </a:ln>
        </p:spPr>
        <p:txBody>
          <a:bodyPr anchorCtr="0" anchor="t" bIns="0" lIns="0" spcFirstLastPara="1" rIns="0" wrap="square" tIns="0">
            <a:spAutoFit/>
          </a:bodyPr>
          <a:lstStyle/>
          <a:p>
            <a:pPr indent="0" lvl="0" marL="0" marR="0" rtl="0" algn="ctr">
              <a:lnSpc>
                <a:spcPct val="71991"/>
              </a:lnSpc>
              <a:spcBef>
                <a:spcPts val="0"/>
              </a:spcBef>
              <a:spcAft>
                <a:spcPts val="0"/>
              </a:spcAft>
              <a:buNone/>
            </a:pPr>
            <a:r>
              <a:rPr b="0" i="0" lang="en-US" sz="8000" u="none" cap="none" strike="noStrike">
                <a:solidFill>
                  <a:srgbClr val="40B8F5"/>
                </a:solidFill>
                <a:latin typeface="Arial"/>
                <a:ea typeface="Arial"/>
                <a:cs typeface="Arial"/>
                <a:sym typeface="Arial"/>
              </a:rPr>
              <a:t>04</a:t>
            </a:r>
            <a:endParaRPr sz="8000"/>
          </a:p>
        </p:txBody>
      </p:sp>
      <p:sp>
        <p:nvSpPr>
          <p:cNvPr id="149" name="Google Shape;149;p5"/>
          <p:cNvSpPr txBox="1"/>
          <p:nvPr/>
        </p:nvSpPr>
        <p:spPr>
          <a:xfrm>
            <a:off x="13432252" y="5959424"/>
            <a:ext cx="3121500" cy="600300"/>
          </a:xfrm>
          <a:prstGeom prst="rect">
            <a:avLst/>
          </a:prstGeom>
          <a:noFill/>
          <a:ln>
            <a:noFill/>
          </a:ln>
        </p:spPr>
        <p:txBody>
          <a:bodyPr anchorCtr="0" anchor="t" bIns="0" lIns="0" spcFirstLastPara="1" rIns="0" wrap="square" tIns="0">
            <a:spAutoFit/>
          </a:bodyPr>
          <a:lstStyle/>
          <a:p>
            <a:pPr indent="0" lvl="0" marL="0" marR="0" rtl="0" algn="ctr">
              <a:lnSpc>
                <a:spcPct val="162020"/>
              </a:lnSpc>
              <a:spcBef>
                <a:spcPts val="0"/>
              </a:spcBef>
              <a:spcAft>
                <a:spcPts val="0"/>
              </a:spcAft>
              <a:buNone/>
            </a:pPr>
            <a:r>
              <a:rPr b="0" i="0" lang="en-US" sz="3900" u="none" cap="none" strike="noStrike">
                <a:solidFill>
                  <a:srgbClr val="FFFFFF"/>
                </a:solidFill>
                <a:latin typeface="Poppins Light"/>
                <a:ea typeface="Poppins Light"/>
                <a:cs typeface="Poppins Light"/>
                <a:sym typeface="Poppins Light"/>
              </a:rPr>
              <a:t>DARKTRACE</a:t>
            </a:r>
            <a:endParaRPr sz="3900"/>
          </a:p>
        </p:txBody>
      </p:sp>
      <p:cxnSp>
        <p:nvCxnSpPr>
          <p:cNvPr id="150" name="Google Shape;150;p5"/>
          <p:cNvCxnSpPr/>
          <p:nvPr/>
        </p:nvCxnSpPr>
        <p:spPr>
          <a:xfrm>
            <a:off x="12270492" y="4612367"/>
            <a:ext cx="1702780" cy="0"/>
          </a:xfrm>
          <a:prstGeom prst="straightConnector1">
            <a:avLst/>
          </a:prstGeom>
          <a:noFill/>
          <a:ln cap="rnd" cmpd="sng" w="47625">
            <a:solidFill>
              <a:srgbClr val="5CE5F8"/>
            </a:solidFill>
            <a:prstDash val="dot"/>
            <a:round/>
            <a:headEnd len="sm" w="sm" type="none"/>
            <a:tailEnd len="sm" w="sm" type="none"/>
          </a:ln>
        </p:spPr>
      </p:cxnSp>
      <p:sp>
        <p:nvSpPr>
          <p:cNvPr id="151" name="Google Shape;151;p5"/>
          <p:cNvSpPr txBox="1"/>
          <p:nvPr/>
        </p:nvSpPr>
        <p:spPr>
          <a:xfrm>
            <a:off x="9653071" y="5959424"/>
            <a:ext cx="3121500" cy="538800"/>
          </a:xfrm>
          <a:prstGeom prst="rect">
            <a:avLst/>
          </a:prstGeom>
          <a:noFill/>
          <a:ln>
            <a:noFill/>
          </a:ln>
        </p:spPr>
        <p:txBody>
          <a:bodyPr anchorCtr="0" anchor="t" bIns="0" lIns="0" spcFirstLastPara="1" rIns="0" wrap="square" tIns="0">
            <a:spAutoFit/>
          </a:bodyPr>
          <a:lstStyle/>
          <a:p>
            <a:pPr indent="0" lvl="0" marL="0" marR="0" rtl="0" algn="ctr">
              <a:lnSpc>
                <a:spcPct val="162020"/>
              </a:lnSpc>
              <a:spcBef>
                <a:spcPts val="0"/>
              </a:spcBef>
              <a:spcAft>
                <a:spcPts val="0"/>
              </a:spcAft>
              <a:buNone/>
            </a:pPr>
            <a:r>
              <a:rPr b="0" i="0" lang="en-US" sz="3500" u="none" cap="none" strike="noStrike">
                <a:solidFill>
                  <a:srgbClr val="FFFFFF"/>
                </a:solidFill>
                <a:latin typeface="Poppins Light"/>
                <a:ea typeface="Poppins Light"/>
                <a:cs typeface="Poppins Light"/>
                <a:sym typeface="Poppins Light"/>
              </a:rPr>
              <a:t>CROWDSTRIKE</a:t>
            </a:r>
            <a:endParaRPr sz="3500"/>
          </a:p>
        </p:txBody>
      </p:sp>
      <p:sp>
        <p:nvSpPr>
          <p:cNvPr id="152" name="Google Shape;152;p5"/>
          <p:cNvSpPr txBox="1"/>
          <p:nvPr/>
        </p:nvSpPr>
        <p:spPr>
          <a:xfrm>
            <a:off x="5874334" y="5959424"/>
            <a:ext cx="3121500" cy="585000"/>
          </a:xfrm>
          <a:prstGeom prst="rect">
            <a:avLst/>
          </a:prstGeom>
          <a:noFill/>
          <a:ln>
            <a:noFill/>
          </a:ln>
        </p:spPr>
        <p:txBody>
          <a:bodyPr anchorCtr="0" anchor="t" bIns="0" lIns="0" spcFirstLastPara="1" rIns="0" wrap="square" tIns="0">
            <a:spAutoFit/>
          </a:bodyPr>
          <a:lstStyle/>
          <a:p>
            <a:pPr indent="0" lvl="0" marL="0" marR="0" rtl="0" algn="ctr">
              <a:lnSpc>
                <a:spcPct val="162020"/>
              </a:lnSpc>
              <a:spcBef>
                <a:spcPts val="0"/>
              </a:spcBef>
              <a:spcAft>
                <a:spcPts val="0"/>
              </a:spcAft>
              <a:buNone/>
            </a:pPr>
            <a:r>
              <a:rPr b="0" i="0" lang="en-US" sz="3800" u="none" cap="none" strike="noStrike">
                <a:solidFill>
                  <a:srgbClr val="FFFFFF"/>
                </a:solidFill>
                <a:latin typeface="Poppins Light"/>
                <a:ea typeface="Poppins Light"/>
                <a:cs typeface="Poppins Light"/>
                <a:sym typeface="Poppins Light"/>
              </a:rPr>
              <a:t>OPEN CTI</a:t>
            </a:r>
            <a:endParaRPr sz="3800"/>
          </a:p>
        </p:txBody>
      </p:sp>
      <p:cxnSp>
        <p:nvCxnSpPr>
          <p:cNvPr id="153" name="Google Shape;153;p5"/>
          <p:cNvCxnSpPr/>
          <p:nvPr/>
        </p:nvCxnSpPr>
        <p:spPr>
          <a:xfrm>
            <a:off x="8454383" y="4612367"/>
            <a:ext cx="1702780" cy="0"/>
          </a:xfrm>
          <a:prstGeom prst="straightConnector1">
            <a:avLst/>
          </a:prstGeom>
          <a:noFill/>
          <a:ln cap="rnd" cmpd="sng" w="47625">
            <a:solidFill>
              <a:srgbClr val="5CE5F8"/>
            </a:solidFill>
            <a:prstDash val="dot"/>
            <a:round/>
            <a:headEnd len="sm" w="sm" type="none"/>
            <a:tailEnd len="sm" w="sm" type="none"/>
          </a:ln>
        </p:spPr>
      </p:cxnSp>
      <p:cxnSp>
        <p:nvCxnSpPr>
          <p:cNvPr id="154" name="Google Shape;154;p5"/>
          <p:cNvCxnSpPr/>
          <p:nvPr/>
        </p:nvCxnSpPr>
        <p:spPr>
          <a:xfrm>
            <a:off x="4675646" y="4545201"/>
            <a:ext cx="1702780" cy="0"/>
          </a:xfrm>
          <a:prstGeom prst="straightConnector1">
            <a:avLst/>
          </a:prstGeom>
          <a:noFill/>
          <a:ln cap="rnd" cmpd="sng" w="47625">
            <a:solidFill>
              <a:srgbClr val="5CE5F8"/>
            </a:solidFill>
            <a:prstDash val="dot"/>
            <a:round/>
            <a:headEnd len="sm" w="sm" type="none"/>
            <a:tailEnd len="sm" w="sm" type="none"/>
          </a:ln>
        </p:spPr>
      </p:cxnSp>
      <p:sp>
        <p:nvSpPr>
          <p:cNvPr id="155" name="Google Shape;155;p5"/>
          <p:cNvSpPr txBox="1"/>
          <p:nvPr/>
        </p:nvSpPr>
        <p:spPr>
          <a:xfrm>
            <a:off x="2212997" y="5959424"/>
            <a:ext cx="3121500" cy="615600"/>
          </a:xfrm>
          <a:prstGeom prst="rect">
            <a:avLst/>
          </a:prstGeom>
          <a:noFill/>
          <a:ln>
            <a:noFill/>
          </a:ln>
        </p:spPr>
        <p:txBody>
          <a:bodyPr anchorCtr="0" anchor="t" bIns="0" lIns="0" spcFirstLastPara="1" rIns="0" wrap="square" tIns="0">
            <a:spAutoFit/>
          </a:bodyPr>
          <a:lstStyle/>
          <a:p>
            <a:pPr indent="0" lvl="0" marL="0" marR="0" rtl="0" algn="ctr">
              <a:lnSpc>
                <a:spcPct val="162020"/>
              </a:lnSpc>
              <a:spcBef>
                <a:spcPts val="0"/>
              </a:spcBef>
              <a:spcAft>
                <a:spcPts val="0"/>
              </a:spcAft>
              <a:buNone/>
            </a:pPr>
            <a:r>
              <a:rPr b="0" i="0" lang="en-US" sz="4000" u="none" cap="none" strike="noStrike">
                <a:solidFill>
                  <a:srgbClr val="FFFFFF"/>
                </a:solidFill>
                <a:latin typeface="Poppins Light"/>
                <a:ea typeface="Poppins Light"/>
                <a:cs typeface="Poppins Light"/>
                <a:sym typeface="Poppins Light"/>
              </a:rPr>
              <a:t>MISP</a:t>
            </a:r>
            <a:endParaRPr sz="4000"/>
          </a:p>
        </p:txBody>
      </p:sp>
      <p:pic>
        <p:nvPicPr>
          <p:cNvPr id="156" name="Google Shape;156;p5"/>
          <p:cNvPicPr preferRelativeResize="0"/>
          <p:nvPr/>
        </p:nvPicPr>
        <p:blipFill rotWithShape="1">
          <a:blip r:embed="rId6">
            <a:alphaModFix/>
          </a:blip>
          <a:srcRect b="0" l="0" r="0" t="0"/>
          <a:stretch/>
        </p:blipFill>
        <p:spPr>
          <a:xfrm>
            <a:off x="2095597" y="6954010"/>
            <a:ext cx="2692538" cy="1562180"/>
          </a:xfrm>
          <a:prstGeom prst="rect">
            <a:avLst/>
          </a:prstGeom>
          <a:noFill/>
          <a:ln>
            <a:noFill/>
          </a:ln>
        </p:spPr>
      </p:pic>
      <p:pic>
        <p:nvPicPr>
          <p:cNvPr id="157" name="Google Shape;157;p5"/>
          <p:cNvPicPr preferRelativeResize="0"/>
          <p:nvPr/>
        </p:nvPicPr>
        <p:blipFill rotWithShape="1">
          <a:blip r:embed="rId7">
            <a:alphaModFix/>
          </a:blip>
          <a:srcRect b="0" l="0" r="0" t="0"/>
          <a:stretch/>
        </p:blipFill>
        <p:spPr>
          <a:xfrm>
            <a:off x="5641123" y="7125255"/>
            <a:ext cx="3587934" cy="1181161"/>
          </a:xfrm>
          <a:prstGeom prst="rect">
            <a:avLst/>
          </a:prstGeom>
          <a:noFill/>
          <a:ln>
            <a:noFill/>
          </a:ln>
        </p:spPr>
      </p:pic>
      <p:pic>
        <p:nvPicPr>
          <p:cNvPr id="158" name="Google Shape;158;p5"/>
          <p:cNvPicPr preferRelativeResize="0"/>
          <p:nvPr/>
        </p:nvPicPr>
        <p:blipFill rotWithShape="1">
          <a:blip r:embed="rId8">
            <a:alphaModFix/>
          </a:blip>
          <a:srcRect b="0" l="0" r="0" t="0"/>
          <a:stretch/>
        </p:blipFill>
        <p:spPr>
          <a:xfrm>
            <a:off x="9784474" y="7259587"/>
            <a:ext cx="3337408" cy="986253"/>
          </a:xfrm>
          <a:prstGeom prst="rect">
            <a:avLst/>
          </a:prstGeom>
          <a:noFill/>
          <a:ln>
            <a:noFill/>
          </a:ln>
        </p:spPr>
      </p:pic>
      <p:pic>
        <p:nvPicPr>
          <p:cNvPr id="159" name="Google Shape;159;p5"/>
          <p:cNvPicPr preferRelativeResize="0"/>
          <p:nvPr/>
        </p:nvPicPr>
        <p:blipFill rotWithShape="1">
          <a:blip r:embed="rId9">
            <a:alphaModFix/>
          </a:blip>
          <a:srcRect b="0" l="0" r="0" t="0"/>
          <a:stretch/>
        </p:blipFill>
        <p:spPr>
          <a:xfrm>
            <a:off x="13674716" y="7125255"/>
            <a:ext cx="2736644" cy="109465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B60EB"/>
            </a:gs>
            <a:gs pos="50000">
              <a:srgbClr val="5527F5"/>
            </a:gs>
            <a:gs pos="100000">
              <a:srgbClr val="9B60EB"/>
            </a:gs>
          </a:gsLst>
          <a:lin ang="0" scaled="0"/>
        </a:gradFill>
      </p:bgPr>
    </p:bg>
    <p:spTree>
      <p:nvGrpSpPr>
        <p:cNvPr id="163" name="Shape 163"/>
        <p:cNvGrpSpPr/>
        <p:nvPr/>
      </p:nvGrpSpPr>
      <p:grpSpPr>
        <a:xfrm>
          <a:off x="0" y="0"/>
          <a:ext cx="0" cy="0"/>
          <a:chOff x="0" y="0"/>
          <a:chExt cx="0" cy="0"/>
        </a:xfrm>
      </p:grpSpPr>
      <p:sp>
        <p:nvSpPr>
          <p:cNvPr id="164" name="Google Shape;164;p6"/>
          <p:cNvSpPr/>
          <p:nvPr/>
        </p:nvSpPr>
        <p:spPr>
          <a:xfrm rot="-5400000">
            <a:off x="905390" y="4503045"/>
            <a:ext cx="7395640" cy="4142919"/>
          </a:xfrm>
          <a:custGeom>
            <a:rect b="b" l="l" r="r" t="t"/>
            <a:pathLst>
              <a:path extrusionOk="0" h="4174226" w="9074405">
                <a:moveTo>
                  <a:pt x="0" y="0"/>
                </a:moveTo>
                <a:lnTo>
                  <a:pt x="9074405" y="0"/>
                </a:lnTo>
                <a:lnTo>
                  <a:pt x="9074405" y="4174227"/>
                </a:lnTo>
                <a:lnTo>
                  <a:pt x="0" y="4174227"/>
                </a:lnTo>
                <a:lnTo>
                  <a:pt x="0" y="0"/>
                </a:lnTo>
                <a:close/>
              </a:path>
            </a:pathLst>
          </a:custGeom>
          <a:blipFill rotWithShape="1">
            <a:blip r:embed="rId3">
              <a:alphaModFix/>
            </a:blip>
            <a:stretch>
              <a:fillRect b="0" l="0" r="0" t="0"/>
            </a:stretch>
          </a:blipFill>
          <a:ln>
            <a:noFill/>
          </a:ln>
        </p:spPr>
      </p:sp>
      <p:sp>
        <p:nvSpPr>
          <p:cNvPr id="165" name="Google Shape;165;p6"/>
          <p:cNvSpPr/>
          <p:nvPr/>
        </p:nvSpPr>
        <p:spPr>
          <a:xfrm rot="-5400000">
            <a:off x="5601088" y="4662913"/>
            <a:ext cx="7418326" cy="3829852"/>
          </a:xfrm>
          <a:custGeom>
            <a:rect b="b" l="l" r="r" t="t"/>
            <a:pathLst>
              <a:path extrusionOk="0" h="4174226" w="9074405">
                <a:moveTo>
                  <a:pt x="0" y="0"/>
                </a:moveTo>
                <a:lnTo>
                  <a:pt x="9074405" y="0"/>
                </a:lnTo>
                <a:lnTo>
                  <a:pt x="9074405" y="4174227"/>
                </a:lnTo>
                <a:lnTo>
                  <a:pt x="0" y="4174227"/>
                </a:lnTo>
                <a:lnTo>
                  <a:pt x="0" y="0"/>
                </a:lnTo>
                <a:close/>
              </a:path>
            </a:pathLst>
          </a:custGeom>
          <a:blipFill rotWithShape="1">
            <a:blip r:embed="rId3">
              <a:alphaModFix/>
            </a:blip>
            <a:stretch>
              <a:fillRect b="0" l="0" r="0" t="0"/>
            </a:stretch>
          </a:blipFill>
          <a:ln>
            <a:noFill/>
          </a:ln>
        </p:spPr>
      </p:sp>
      <p:sp>
        <p:nvSpPr>
          <p:cNvPr id="166" name="Google Shape;166;p6"/>
          <p:cNvSpPr/>
          <p:nvPr/>
        </p:nvSpPr>
        <p:spPr>
          <a:xfrm rot="-5400000">
            <a:off x="10521418" y="4487392"/>
            <a:ext cx="7395640" cy="4174226"/>
          </a:xfrm>
          <a:custGeom>
            <a:rect b="b" l="l" r="r" t="t"/>
            <a:pathLst>
              <a:path extrusionOk="0" h="4174226" w="9074405">
                <a:moveTo>
                  <a:pt x="0" y="0"/>
                </a:moveTo>
                <a:lnTo>
                  <a:pt x="9074405" y="0"/>
                </a:lnTo>
                <a:lnTo>
                  <a:pt x="9074405" y="4174227"/>
                </a:lnTo>
                <a:lnTo>
                  <a:pt x="0" y="4174227"/>
                </a:lnTo>
                <a:lnTo>
                  <a:pt x="0" y="0"/>
                </a:lnTo>
                <a:close/>
              </a:path>
            </a:pathLst>
          </a:custGeom>
          <a:blipFill rotWithShape="1">
            <a:blip r:embed="rId3">
              <a:alphaModFix/>
            </a:blip>
            <a:stretch>
              <a:fillRect b="0" l="0" r="0" t="0"/>
            </a:stretch>
          </a:blipFill>
          <a:ln>
            <a:noFill/>
          </a:ln>
        </p:spPr>
      </p:sp>
      <p:sp>
        <p:nvSpPr>
          <p:cNvPr id="167" name="Google Shape;167;p6"/>
          <p:cNvSpPr txBox="1"/>
          <p:nvPr/>
        </p:nvSpPr>
        <p:spPr>
          <a:xfrm>
            <a:off x="5643036" y="1730225"/>
            <a:ext cx="7678800" cy="798000"/>
          </a:xfrm>
          <a:prstGeom prst="rect">
            <a:avLst/>
          </a:prstGeom>
          <a:noFill/>
          <a:ln>
            <a:noFill/>
          </a:ln>
        </p:spPr>
        <p:txBody>
          <a:bodyPr anchorCtr="0" anchor="t" bIns="0" lIns="0" spcFirstLastPara="1" rIns="0" wrap="square" tIns="0">
            <a:spAutoFit/>
          </a:bodyPr>
          <a:lstStyle/>
          <a:p>
            <a:pPr indent="0" lvl="0" marL="0" marR="0" rtl="0" algn="ctr">
              <a:lnSpc>
                <a:spcPct val="71998"/>
              </a:lnSpc>
              <a:spcBef>
                <a:spcPts val="0"/>
              </a:spcBef>
              <a:spcAft>
                <a:spcPts val="0"/>
              </a:spcAft>
              <a:buNone/>
            </a:pPr>
            <a:r>
              <a:rPr b="0" i="0" lang="en-US" sz="7200" u="none" cap="none" strike="noStrike">
                <a:solidFill>
                  <a:schemeClr val="lt1"/>
                </a:solidFill>
                <a:latin typeface="Arial"/>
                <a:ea typeface="Arial"/>
                <a:cs typeface="Arial"/>
                <a:sym typeface="Arial"/>
              </a:rPr>
              <a:t>THREAT ACTORS</a:t>
            </a:r>
            <a:endParaRPr sz="7200"/>
          </a:p>
        </p:txBody>
      </p:sp>
      <p:sp>
        <p:nvSpPr>
          <p:cNvPr id="168" name="Google Shape;168;p6"/>
          <p:cNvSpPr txBox="1"/>
          <p:nvPr/>
        </p:nvSpPr>
        <p:spPr>
          <a:xfrm>
            <a:off x="2933300" y="5756962"/>
            <a:ext cx="3290100" cy="4840200"/>
          </a:xfrm>
          <a:prstGeom prst="rect">
            <a:avLst/>
          </a:prstGeom>
          <a:noFill/>
          <a:ln>
            <a:noFill/>
          </a:ln>
        </p:spPr>
        <p:txBody>
          <a:bodyPr anchorCtr="0" anchor="t" bIns="0" lIns="0" spcFirstLastPara="1" rIns="0" wrap="square" tIns="0">
            <a:spAutoFit/>
          </a:bodyPr>
          <a:lstStyle/>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SANDWORM</a:t>
            </a:r>
            <a:endParaRPr b="0" i="0" sz="3900" u="none" cap="none" strike="noStrike">
              <a:solidFill>
                <a:schemeClr val="lt1"/>
              </a:solidFill>
              <a:latin typeface="Arial"/>
              <a:ea typeface="Arial"/>
              <a:cs typeface="Arial"/>
              <a:sym typeface="Arial"/>
            </a:endParaRPr>
          </a:p>
          <a:p>
            <a:pPr indent="0" lvl="0" marL="0" marR="0" rtl="0" algn="ctr">
              <a:lnSpc>
                <a:spcPct val="71996"/>
              </a:lnSpc>
              <a:spcBef>
                <a:spcPts val="0"/>
              </a:spcBef>
              <a:spcAft>
                <a:spcPts val="0"/>
              </a:spcAft>
              <a:buNone/>
            </a:pPr>
            <a:r>
              <a:t/>
            </a:r>
            <a:endParaRPr sz="3900">
              <a:solidFill>
                <a:schemeClr val="lt1"/>
              </a:solidFill>
            </a:endParaRPr>
          </a:p>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COZY BEAR</a:t>
            </a:r>
            <a:endParaRPr b="0" i="0" sz="3900" u="none" cap="none" strike="noStrike">
              <a:solidFill>
                <a:schemeClr val="lt1"/>
              </a:solidFill>
              <a:latin typeface="Arial"/>
              <a:ea typeface="Arial"/>
              <a:cs typeface="Arial"/>
              <a:sym typeface="Arial"/>
            </a:endParaRPr>
          </a:p>
          <a:p>
            <a:pPr indent="0" lvl="0" marL="0" marR="0" rtl="0" algn="ctr">
              <a:lnSpc>
                <a:spcPct val="71996"/>
              </a:lnSpc>
              <a:spcBef>
                <a:spcPts val="0"/>
              </a:spcBef>
              <a:spcAft>
                <a:spcPts val="0"/>
              </a:spcAft>
              <a:buNone/>
            </a:pPr>
            <a:r>
              <a:t/>
            </a:r>
            <a:endParaRPr sz="3900">
              <a:solidFill>
                <a:schemeClr val="lt1"/>
              </a:solidFill>
            </a:endParaRPr>
          </a:p>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FAN</a:t>
            </a:r>
            <a:r>
              <a:rPr lang="en-US" sz="3900">
                <a:solidFill>
                  <a:schemeClr val="lt1"/>
                </a:solidFill>
              </a:rPr>
              <a:t>C</a:t>
            </a:r>
            <a:r>
              <a:rPr b="0" i="0" lang="en-US" sz="3900" u="none" cap="none" strike="noStrike">
                <a:solidFill>
                  <a:schemeClr val="lt1"/>
                </a:solidFill>
                <a:latin typeface="Arial"/>
                <a:ea typeface="Arial"/>
                <a:cs typeface="Arial"/>
                <a:sym typeface="Arial"/>
              </a:rPr>
              <a:t>Y BEAR</a:t>
            </a:r>
            <a:endParaRPr b="0" i="0" sz="3900" u="none" cap="none" strike="noStrike">
              <a:solidFill>
                <a:schemeClr val="lt1"/>
              </a:solidFill>
              <a:latin typeface="Arial"/>
              <a:ea typeface="Arial"/>
              <a:cs typeface="Arial"/>
              <a:sym typeface="Arial"/>
            </a:endParaRPr>
          </a:p>
          <a:p>
            <a:pPr indent="0" lvl="0" marL="0" marR="0" rtl="0" algn="ctr">
              <a:lnSpc>
                <a:spcPct val="71996"/>
              </a:lnSpc>
              <a:spcBef>
                <a:spcPts val="0"/>
              </a:spcBef>
              <a:spcAft>
                <a:spcPts val="0"/>
              </a:spcAft>
              <a:buNone/>
            </a:pPr>
            <a:r>
              <a:t/>
            </a:r>
            <a:endParaRPr sz="3900">
              <a:solidFill>
                <a:schemeClr val="lt1"/>
              </a:solidFill>
            </a:endParaRPr>
          </a:p>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LOC</a:t>
            </a:r>
            <a:r>
              <a:rPr lang="en-US" sz="3900">
                <a:solidFill>
                  <a:schemeClr val="lt1"/>
                </a:solidFill>
              </a:rPr>
              <a:t>KBIT</a:t>
            </a:r>
            <a:endParaRPr sz="3900"/>
          </a:p>
          <a:p>
            <a:pPr indent="0" lvl="0" marL="0" marR="0" rtl="0" algn="ctr">
              <a:lnSpc>
                <a:spcPct val="71996"/>
              </a:lnSpc>
              <a:spcBef>
                <a:spcPts val="0"/>
              </a:spcBef>
              <a:spcAft>
                <a:spcPts val="0"/>
              </a:spcAft>
              <a:buNone/>
            </a:pPr>
            <a:r>
              <a:t/>
            </a:r>
            <a:endParaRPr b="0" i="0" sz="5092" u="none" cap="none" strike="noStrike">
              <a:solidFill>
                <a:srgbClr val="BF78FE"/>
              </a:solidFill>
              <a:latin typeface="Arial"/>
              <a:ea typeface="Arial"/>
              <a:cs typeface="Arial"/>
              <a:sym typeface="Arial"/>
            </a:endParaRPr>
          </a:p>
          <a:p>
            <a:pPr indent="0" lvl="0" marL="0" marR="0" rtl="0" algn="ctr">
              <a:lnSpc>
                <a:spcPct val="71996"/>
              </a:lnSpc>
              <a:spcBef>
                <a:spcPts val="0"/>
              </a:spcBef>
              <a:spcAft>
                <a:spcPts val="0"/>
              </a:spcAft>
              <a:buNone/>
            </a:pPr>
            <a:r>
              <a:t/>
            </a:r>
            <a:endParaRPr b="0" i="0" sz="5092" u="none" cap="none" strike="noStrike">
              <a:solidFill>
                <a:srgbClr val="BF78FE"/>
              </a:solidFill>
              <a:latin typeface="Arial"/>
              <a:ea typeface="Arial"/>
              <a:cs typeface="Arial"/>
              <a:sym typeface="Arial"/>
            </a:endParaRPr>
          </a:p>
          <a:p>
            <a:pPr indent="0" lvl="0" marL="0" marR="0" rtl="0" algn="ctr">
              <a:lnSpc>
                <a:spcPct val="71996"/>
              </a:lnSpc>
              <a:spcBef>
                <a:spcPts val="0"/>
              </a:spcBef>
              <a:spcAft>
                <a:spcPts val="0"/>
              </a:spcAft>
              <a:buNone/>
            </a:pPr>
            <a:r>
              <a:t/>
            </a:r>
            <a:endParaRPr b="0" i="0" sz="6192" u="none" cap="none" strike="noStrike">
              <a:solidFill>
                <a:srgbClr val="BF78FE"/>
              </a:solidFill>
              <a:latin typeface="Arial"/>
              <a:ea typeface="Arial"/>
              <a:cs typeface="Arial"/>
              <a:sym typeface="Arial"/>
            </a:endParaRPr>
          </a:p>
        </p:txBody>
      </p:sp>
      <p:sp>
        <p:nvSpPr>
          <p:cNvPr id="169" name="Google Shape;169;p6"/>
          <p:cNvSpPr txBox="1"/>
          <p:nvPr/>
        </p:nvSpPr>
        <p:spPr>
          <a:xfrm>
            <a:off x="7837434" y="5705706"/>
            <a:ext cx="3290100" cy="3357900"/>
          </a:xfrm>
          <a:prstGeom prst="rect">
            <a:avLst/>
          </a:prstGeom>
          <a:noFill/>
          <a:ln>
            <a:noFill/>
          </a:ln>
        </p:spPr>
        <p:txBody>
          <a:bodyPr anchorCtr="0" anchor="t" bIns="0" lIns="0" spcFirstLastPara="1" rIns="0" wrap="square" tIns="0">
            <a:spAutoFit/>
          </a:bodyPr>
          <a:lstStyle/>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LAZARUS</a:t>
            </a:r>
            <a:endParaRPr b="0" i="0" sz="3900" u="none" cap="none" strike="noStrike">
              <a:solidFill>
                <a:schemeClr val="lt1"/>
              </a:solidFill>
              <a:latin typeface="Arial"/>
              <a:ea typeface="Arial"/>
              <a:cs typeface="Arial"/>
              <a:sym typeface="Arial"/>
            </a:endParaRPr>
          </a:p>
          <a:p>
            <a:pPr indent="0" lvl="0" marL="0" marR="0" rtl="0" algn="ctr">
              <a:lnSpc>
                <a:spcPct val="71996"/>
              </a:lnSpc>
              <a:spcBef>
                <a:spcPts val="0"/>
              </a:spcBef>
              <a:spcAft>
                <a:spcPts val="0"/>
              </a:spcAft>
              <a:buNone/>
            </a:pPr>
            <a:r>
              <a:t/>
            </a:r>
            <a:endParaRPr sz="3900">
              <a:solidFill>
                <a:schemeClr val="lt1"/>
              </a:solidFill>
            </a:endParaRPr>
          </a:p>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APT 28</a:t>
            </a:r>
            <a:endParaRPr b="0" i="0" sz="3900" u="none" cap="none" strike="noStrike">
              <a:solidFill>
                <a:schemeClr val="lt1"/>
              </a:solidFill>
              <a:latin typeface="Arial"/>
              <a:ea typeface="Arial"/>
              <a:cs typeface="Arial"/>
              <a:sym typeface="Arial"/>
            </a:endParaRPr>
          </a:p>
          <a:p>
            <a:pPr indent="0" lvl="0" marL="0" marR="0" rtl="0" algn="ctr">
              <a:lnSpc>
                <a:spcPct val="71996"/>
              </a:lnSpc>
              <a:spcBef>
                <a:spcPts val="0"/>
              </a:spcBef>
              <a:spcAft>
                <a:spcPts val="0"/>
              </a:spcAft>
              <a:buNone/>
            </a:pPr>
            <a:r>
              <a:t/>
            </a:r>
            <a:endParaRPr sz="3900">
              <a:solidFill>
                <a:schemeClr val="lt1"/>
              </a:solidFill>
            </a:endParaRPr>
          </a:p>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APT 29</a:t>
            </a:r>
            <a:endParaRPr b="0" i="0" sz="3900" u="none" cap="none" strike="noStrike">
              <a:solidFill>
                <a:schemeClr val="lt1"/>
              </a:solidFill>
              <a:latin typeface="Arial"/>
              <a:ea typeface="Arial"/>
              <a:cs typeface="Arial"/>
              <a:sym typeface="Arial"/>
            </a:endParaRPr>
          </a:p>
          <a:p>
            <a:pPr indent="0" lvl="0" marL="0" marR="0" rtl="0" algn="ctr">
              <a:lnSpc>
                <a:spcPct val="71996"/>
              </a:lnSpc>
              <a:spcBef>
                <a:spcPts val="0"/>
              </a:spcBef>
              <a:spcAft>
                <a:spcPts val="0"/>
              </a:spcAft>
              <a:buNone/>
            </a:pPr>
            <a:r>
              <a:t/>
            </a:r>
            <a:endParaRPr sz="3900">
              <a:solidFill>
                <a:schemeClr val="lt1"/>
              </a:solidFill>
            </a:endParaRPr>
          </a:p>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FIN 7</a:t>
            </a:r>
            <a:endParaRPr sz="3900"/>
          </a:p>
          <a:p>
            <a:pPr indent="0" lvl="0" marL="0" marR="0" rtl="0" algn="ctr">
              <a:lnSpc>
                <a:spcPct val="71996"/>
              </a:lnSpc>
              <a:spcBef>
                <a:spcPts val="0"/>
              </a:spcBef>
              <a:spcAft>
                <a:spcPts val="0"/>
              </a:spcAft>
              <a:buNone/>
            </a:pPr>
            <a:r>
              <a:t/>
            </a:r>
            <a:endParaRPr b="0" i="0" sz="3000" u="none" cap="none" strike="noStrike">
              <a:solidFill>
                <a:srgbClr val="BF78FE"/>
              </a:solidFill>
              <a:latin typeface="Arial"/>
              <a:ea typeface="Arial"/>
              <a:cs typeface="Arial"/>
              <a:sym typeface="Arial"/>
            </a:endParaRPr>
          </a:p>
        </p:txBody>
      </p:sp>
      <p:sp>
        <p:nvSpPr>
          <p:cNvPr id="170" name="Google Shape;170;p6"/>
          <p:cNvSpPr txBox="1"/>
          <p:nvPr/>
        </p:nvSpPr>
        <p:spPr>
          <a:xfrm>
            <a:off x="12353194" y="5594029"/>
            <a:ext cx="3732000" cy="3711600"/>
          </a:xfrm>
          <a:prstGeom prst="rect">
            <a:avLst/>
          </a:prstGeom>
          <a:noFill/>
          <a:ln>
            <a:noFill/>
          </a:ln>
        </p:spPr>
        <p:txBody>
          <a:bodyPr anchorCtr="0" anchor="t" bIns="0" lIns="0" spcFirstLastPara="1" rIns="0" wrap="square" tIns="0">
            <a:spAutoFit/>
          </a:bodyPr>
          <a:lstStyle/>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ANONYMOUS SUDAN</a:t>
            </a:r>
            <a:endParaRPr b="0" i="0" sz="3900" u="none" cap="none" strike="noStrike">
              <a:solidFill>
                <a:schemeClr val="lt1"/>
              </a:solidFill>
              <a:latin typeface="Arial"/>
              <a:ea typeface="Arial"/>
              <a:cs typeface="Arial"/>
              <a:sym typeface="Arial"/>
            </a:endParaRPr>
          </a:p>
          <a:p>
            <a:pPr indent="0" lvl="0" marL="0" marR="0" rtl="0" algn="ctr">
              <a:lnSpc>
                <a:spcPct val="71996"/>
              </a:lnSpc>
              <a:spcBef>
                <a:spcPts val="0"/>
              </a:spcBef>
              <a:spcAft>
                <a:spcPts val="0"/>
              </a:spcAft>
              <a:buNone/>
            </a:pPr>
            <a:r>
              <a:t/>
            </a:r>
            <a:endParaRPr sz="3900">
              <a:solidFill>
                <a:schemeClr val="lt1"/>
              </a:solidFill>
            </a:endParaRPr>
          </a:p>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GREEN MWIZI</a:t>
            </a:r>
            <a:endParaRPr b="0" i="0" sz="3900" u="none" cap="none" strike="noStrike">
              <a:solidFill>
                <a:schemeClr val="lt1"/>
              </a:solidFill>
              <a:latin typeface="Arial"/>
              <a:ea typeface="Arial"/>
              <a:cs typeface="Arial"/>
              <a:sym typeface="Arial"/>
            </a:endParaRPr>
          </a:p>
          <a:p>
            <a:pPr indent="0" lvl="0" marL="0" marR="0" rtl="0" algn="ctr">
              <a:lnSpc>
                <a:spcPct val="71996"/>
              </a:lnSpc>
              <a:spcBef>
                <a:spcPts val="0"/>
              </a:spcBef>
              <a:spcAft>
                <a:spcPts val="0"/>
              </a:spcAft>
              <a:buNone/>
            </a:pPr>
            <a:r>
              <a:t/>
            </a:r>
            <a:endParaRPr sz="3900">
              <a:solidFill>
                <a:schemeClr val="lt1"/>
              </a:solidFill>
            </a:endParaRPr>
          </a:p>
          <a:p>
            <a:pPr indent="0" lvl="0" marL="0" marR="0" rtl="0" algn="ctr">
              <a:lnSpc>
                <a:spcPct val="71996"/>
              </a:lnSpc>
              <a:spcBef>
                <a:spcPts val="0"/>
              </a:spcBef>
              <a:spcAft>
                <a:spcPts val="0"/>
              </a:spcAft>
              <a:buNone/>
            </a:pPr>
            <a:r>
              <a:rPr b="0" i="0" lang="en-US" sz="3900" u="none" cap="none" strike="noStrike">
                <a:solidFill>
                  <a:schemeClr val="lt1"/>
                </a:solidFill>
                <a:latin typeface="Arial"/>
                <a:ea typeface="Arial"/>
                <a:cs typeface="Arial"/>
                <a:sym typeface="Arial"/>
              </a:rPr>
              <a:t>VOLT TYPHOON</a:t>
            </a:r>
            <a:endParaRPr sz="3900"/>
          </a:p>
          <a:p>
            <a:pPr indent="0" lvl="0" marL="0" marR="0" rtl="0" algn="ctr">
              <a:lnSpc>
                <a:spcPct val="71996"/>
              </a:lnSpc>
              <a:spcBef>
                <a:spcPts val="0"/>
              </a:spcBef>
              <a:spcAft>
                <a:spcPts val="0"/>
              </a:spcAft>
              <a:buNone/>
            </a:pPr>
            <a:r>
              <a:t/>
            </a:r>
            <a:endParaRPr b="0" i="0" sz="6192" u="none" cap="none" strike="noStrike">
              <a:solidFill>
                <a:srgbClr val="BF78FE"/>
              </a:solidFill>
              <a:latin typeface="Arial"/>
              <a:ea typeface="Arial"/>
              <a:cs typeface="Arial"/>
              <a:sym typeface="Arial"/>
            </a:endParaRPr>
          </a:p>
        </p:txBody>
      </p:sp>
      <p:pic>
        <p:nvPicPr>
          <p:cNvPr id="171" name="Google Shape;171;p6"/>
          <p:cNvPicPr preferRelativeResize="0"/>
          <p:nvPr/>
        </p:nvPicPr>
        <p:blipFill rotWithShape="1">
          <a:blip r:embed="rId4">
            <a:alphaModFix/>
          </a:blip>
          <a:srcRect b="0" l="0" r="0" t="0"/>
          <a:stretch/>
        </p:blipFill>
        <p:spPr>
          <a:xfrm>
            <a:off x="3313866" y="3688620"/>
            <a:ext cx="2609984" cy="1682836"/>
          </a:xfrm>
          <a:prstGeom prst="rect">
            <a:avLst/>
          </a:prstGeom>
          <a:noFill/>
          <a:ln>
            <a:noFill/>
          </a:ln>
        </p:spPr>
      </p:pic>
      <p:pic>
        <p:nvPicPr>
          <p:cNvPr id="172" name="Google Shape;172;p6"/>
          <p:cNvPicPr preferRelativeResize="0"/>
          <p:nvPr/>
        </p:nvPicPr>
        <p:blipFill rotWithShape="1">
          <a:blip r:embed="rId5">
            <a:alphaModFix/>
          </a:blip>
          <a:srcRect b="0" l="0" r="0" t="0"/>
          <a:stretch/>
        </p:blipFill>
        <p:spPr>
          <a:xfrm>
            <a:off x="108275" y="61824"/>
            <a:ext cx="4082725" cy="2256967"/>
          </a:xfrm>
          <a:prstGeom prst="rect">
            <a:avLst/>
          </a:prstGeom>
          <a:noFill/>
          <a:ln>
            <a:noFill/>
          </a:ln>
        </p:spPr>
      </p:pic>
      <p:pic>
        <p:nvPicPr>
          <p:cNvPr id="173" name="Google Shape;173;p6"/>
          <p:cNvPicPr preferRelativeResize="0"/>
          <p:nvPr/>
        </p:nvPicPr>
        <p:blipFill rotWithShape="1">
          <a:blip r:embed="rId6">
            <a:alphaModFix/>
          </a:blip>
          <a:srcRect b="0" l="0" r="0" t="0"/>
          <a:stretch/>
        </p:blipFill>
        <p:spPr>
          <a:xfrm>
            <a:off x="15114985" y="210487"/>
            <a:ext cx="2998518" cy="1907491"/>
          </a:xfrm>
          <a:prstGeom prst="rect">
            <a:avLst/>
          </a:prstGeom>
          <a:noFill/>
          <a:ln>
            <a:noFill/>
          </a:ln>
        </p:spPr>
      </p:pic>
      <p:pic>
        <p:nvPicPr>
          <p:cNvPr id="174" name="Google Shape;174;p6"/>
          <p:cNvPicPr preferRelativeResize="0"/>
          <p:nvPr/>
        </p:nvPicPr>
        <p:blipFill rotWithShape="1">
          <a:blip r:embed="rId7">
            <a:alphaModFix/>
          </a:blip>
          <a:srcRect b="0" l="0" r="0" t="0"/>
          <a:stretch/>
        </p:blipFill>
        <p:spPr>
          <a:xfrm>
            <a:off x="-14275" y="5993900"/>
            <a:ext cx="2554022" cy="1435550"/>
          </a:xfrm>
          <a:prstGeom prst="rect">
            <a:avLst/>
          </a:prstGeom>
          <a:noFill/>
          <a:ln>
            <a:noFill/>
          </a:ln>
        </p:spPr>
      </p:pic>
      <p:pic>
        <p:nvPicPr>
          <p:cNvPr id="175" name="Google Shape;175;p6"/>
          <p:cNvPicPr preferRelativeResize="0"/>
          <p:nvPr/>
        </p:nvPicPr>
        <p:blipFill rotWithShape="1">
          <a:blip r:embed="rId8">
            <a:alphaModFix/>
          </a:blip>
          <a:srcRect b="0" l="0" r="0" t="0"/>
          <a:stretch/>
        </p:blipFill>
        <p:spPr>
          <a:xfrm>
            <a:off x="3421400" y="9063601"/>
            <a:ext cx="2301207" cy="1254725"/>
          </a:xfrm>
          <a:prstGeom prst="rect">
            <a:avLst/>
          </a:prstGeom>
          <a:noFill/>
          <a:ln>
            <a:noFill/>
          </a:ln>
        </p:spPr>
      </p:pic>
      <p:pic>
        <p:nvPicPr>
          <p:cNvPr id="176" name="Google Shape;176;p6"/>
          <p:cNvPicPr preferRelativeResize="0"/>
          <p:nvPr/>
        </p:nvPicPr>
        <p:blipFill rotWithShape="1">
          <a:blip r:embed="rId9">
            <a:alphaModFix/>
          </a:blip>
          <a:srcRect b="0" l="0" r="0" t="0"/>
          <a:stretch/>
        </p:blipFill>
        <p:spPr>
          <a:xfrm>
            <a:off x="8141486" y="3580765"/>
            <a:ext cx="2806844" cy="1549480"/>
          </a:xfrm>
          <a:prstGeom prst="rect">
            <a:avLst/>
          </a:prstGeom>
          <a:noFill/>
          <a:ln>
            <a:noFill/>
          </a:ln>
        </p:spPr>
      </p:pic>
      <p:pic>
        <p:nvPicPr>
          <p:cNvPr id="177" name="Google Shape;177;p6"/>
          <p:cNvPicPr preferRelativeResize="0"/>
          <p:nvPr/>
        </p:nvPicPr>
        <p:blipFill rotWithShape="1">
          <a:blip r:embed="rId10">
            <a:alphaModFix/>
          </a:blip>
          <a:srcRect b="0" l="0" r="0" t="0"/>
          <a:stretch/>
        </p:blipFill>
        <p:spPr>
          <a:xfrm>
            <a:off x="13162127" y="3427665"/>
            <a:ext cx="2121009" cy="1676486"/>
          </a:xfrm>
          <a:prstGeom prst="rect">
            <a:avLst/>
          </a:prstGeom>
          <a:noFill/>
          <a:ln>
            <a:noFill/>
          </a:ln>
        </p:spPr>
      </p:pic>
      <p:pic>
        <p:nvPicPr>
          <p:cNvPr id="178" name="Google Shape;178;p6"/>
          <p:cNvPicPr preferRelativeResize="0"/>
          <p:nvPr/>
        </p:nvPicPr>
        <p:blipFill rotWithShape="1">
          <a:blip r:embed="rId11">
            <a:alphaModFix/>
          </a:blip>
          <a:srcRect b="0" l="0" r="0" t="0"/>
          <a:stretch/>
        </p:blipFill>
        <p:spPr>
          <a:xfrm>
            <a:off x="12800200" y="8851449"/>
            <a:ext cx="2806850" cy="1435553"/>
          </a:xfrm>
          <a:prstGeom prst="rect">
            <a:avLst/>
          </a:prstGeom>
          <a:noFill/>
          <a:ln>
            <a:noFill/>
          </a:ln>
        </p:spPr>
      </p:pic>
      <p:pic>
        <p:nvPicPr>
          <p:cNvPr id="179" name="Google Shape;179;p6"/>
          <p:cNvPicPr preferRelativeResize="0"/>
          <p:nvPr/>
        </p:nvPicPr>
        <p:blipFill rotWithShape="1">
          <a:blip r:embed="rId12">
            <a:alphaModFix/>
          </a:blip>
          <a:srcRect b="0" l="0" r="0" t="0"/>
          <a:stretch/>
        </p:blipFill>
        <p:spPr>
          <a:xfrm>
            <a:off x="8828448" y="9063597"/>
            <a:ext cx="1181213" cy="12547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7"/>
          <p:cNvSpPr/>
          <p:nvPr/>
        </p:nvSpPr>
        <p:spPr>
          <a:xfrm>
            <a:off x="0" y="0"/>
            <a:ext cx="18288000" cy="10287000"/>
          </a:xfrm>
          <a:custGeom>
            <a:rect b="b" l="l" r="r" t="t"/>
            <a:pathLst>
              <a:path extrusionOk="0" h="10287000" w="18288000">
                <a:moveTo>
                  <a:pt x="0" y="0"/>
                </a:moveTo>
                <a:lnTo>
                  <a:pt x="18288000" y="0"/>
                </a:lnTo>
                <a:lnTo>
                  <a:pt x="18288000" y="10287000"/>
                </a:lnTo>
                <a:lnTo>
                  <a:pt x="0" y="10287000"/>
                </a:lnTo>
                <a:lnTo>
                  <a:pt x="0" y="0"/>
                </a:lnTo>
                <a:close/>
              </a:path>
            </a:pathLst>
          </a:custGeom>
          <a:blipFill rotWithShape="1">
            <a:blip r:embed="rId3">
              <a:alphaModFix/>
            </a:blip>
            <a:stretch>
              <a:fillRect b="-86895" l="0" r="0" t="-63913"/>
            </a:stretch>
          </a:blipFill>
          <a:ln>
            <a:noFill/>
          </a:ln>
        </p:spPr>
      </p:sp>
      <p:sp>
        <p:nvSpPr>
          <p:cNvPr id="185" name="Google Shape;185;p7"/>
          <p:cNvSpPr/>
          <p:nvPr/>
        </p:nvSpPr>
        <p:spPr>
          <a:xfrm>
            <a:off x="2931282" y="1485731"/>
            <a:ext cx="3497870" cy="3497870"/>
          </a:xfrm>
          <a:custGeom>
            <a:rect b="b" l="l" r="r" t="t"/>
            <a:pathLst>
              <a:path extrusionOk="0" h="3497870" w="3497870">
                <a:moveTo>
                  <a:pt x="0" y="0"/>
                </a:moveTo>
                <a:lnTo>
                  <a:pt x="3497870" y="0"/>
                </a:lnTo>
                <a:lnTo>
                  <a:pt x="3497870" y="3497870"/>
                </a:lnTo>
                <a:lnTo>
                  <a:pt x="0" y="3497870"/>
                </a:lnTo>
                <a:lnTo>
                  <a:pt x="0" y="0"/>
                </a:lnTo>
                <a:close/>
              </a:path>
            </a:pathLst>
          </a:custGeom>
          <a:blipFill rotWithShape="1">
            <a:blip r:embed="rId4">
              <a:alphaModFix/>
            </a:blip>
            <a:stretch>
              <a:fillRect b="0" l="0" r="0" t="0"/>
            </a:stretch>
          </a:blipFill>
          <a:ln>
            <a:noFill/>
          </a:ln>
        </p:spPr>
      </p:sp>
      <p:sp>
        <p:nvSpPr>
          <p:cNvPr id="186" name="Google Shape;186;p7"/>
          <p:cNvSpPr/>
          <p:nvPr/>
        </p:nvSpPr>
        <p:spPr>
          <a:xfrm>
            <a:off x="4817903" y="3447501"/>
            <a:ext cx="3497870" cy="3497870"/>
          </a:xfrm>
          <a:custGeom>
            <a:rect b="b" l="l" r="r" t="t"/>
            <a:pathLst>
              <a:path extrusionOk="0" h="3497870" w="3497870">
                <a:moveTo>
                  <a:pt x="0" y="0"/>
                </a:moveTo>
                <a:lnTo>
                  <a:pt x="3497870" y="0"/>
                </a:lnTo>
                <a:lnTo>
                  <a:pt x="3497870" y="3497870"/>
                </a:lnTo>
                <a:lnTo>
                  <a:pt x="0" y="3497870"/>
                </a:lnTo>
                <a:lnTo>
                  <a:pt x="0" y="0"/>
                </a:lnTo>
                <a:close/>
              </a:path>
            </a:pathLst>
          </a:custGeom>
          <a:blipFill rotWithShape="1">
            <a:blip r:embed="rId4">
              <a:alphaModFix/>
            </a:blip>
            <a:stretch>
              <a:fillRect b="0" l="0" r="0" t="0"/>
            </a:stretch>
          </a:blipFill>
          <a:ln>
            <a:noFill/>
          </a:ln>
        </p:spPr>
      </p:sp>
      <p:sp>
        <p:nvSpPr>
          <p:cNvPr id="187" name="Google Shape;187;p7"/>
          <p:cNvSpPr/>
          <p:nvPr/>
        </p:nvSpPr>
        <p:spPr>
          <a:xfrm>
            <a:off x="2931282" y="5253556"/>
            <a:ext cx="3497870" cy="3497870"/>
          </a:xfrm>
          <a:custGeom>
            <a:rect b="b" l="l" r="r" t="t"/>
            <a:pathLst>
              <a:path extrusionOk="0" h="3497870" w="3497870">
                <a:moveTo>
                  <a:pt x="0" y="0"/>
                </a:moveTo>
                <a:lnTo>
                  <a:pt x="3497871" y="0"/>
                </a:lnTo>
                <a:lnTo>
                  <a:pt x="3497871" y="3497870"/>
                </a:lnTo>
                <a:lnTo>
                  <a:pt x="0" y="3497870"/>
                </a:lnTo>
                <a:lnTo>
                  <a:pt x="0" y="0"/>
                </a:lnTo>
                <a:close/>
              </a:path>
            </a:pathLst>
          </a:custGeom>
          <a:blipFill rotWithShape="1">
            <a:blip r:embed="rId4">
              <a:alphaModFix/>
            </a:blip>
            <a:stretch>
              <a:fillRect b="0" l="0" r="0" t="0"/>
            </a:stretch>
          </a:blipFill>
          <a:ln>
            <a:noFill/>
          </a:ln>
        </p:spPr>
      </p:sp>
      <p:sp>
        <p:nvSpPr>
          <p:cNvPr id="188" name="Google Shape;188;p7"/>
          <p:cNvSpPr/>
          <p:nvPr/>
        </p:nvSpPr>
        <p:spPr>
          <a:xfrm>
            <a:off x="1028700" y="3447501"/>
            <a:ext cx="3497870" cy="3497870"/>
          </a:xfrm>
          <a:custGeom>
            <a:rect b="b" l="l" r="r" t="t"/>
            <a:pathLst>
              <a:path extrusionOk="0" h="3497870" w="3497870">
                <a:moveTo>
                  <a:pt x="0" y="0"/>
                </a:moveTo>
                <a:lnTo>
                  <a:pt x="3497870" y="0"/>
                </a:lnTo>
                <a:lnTo>
                  <a:pt x="3497870" y="3497870"/>
                </a:lnTo>
                <a:lnTo>
                  <a:pt x="0" y="3497870"/>
                </a:lnTo>
                <a:lnTo>
                  <a:pt x="0" y="0"/>
                </a:lnTo>
                <a:close/>
              </a:path>
            </a:pathLst>
          </a:custGeom>
          <a:blipFill rotWithShape="1">
            <a:blip r:embed="rId4">
              <a:alphaModFix/>
            </a:blip>
            <a:stretch>
              <a:fillRect b="0" l="0" r="0" t="0"/>
            </a:stretch>
          </a:blipFill>
          <a:ln>
            <a:noFill/>
          </a:ln>
        </p:spPr>
      </p:sp>
      <p:sp>
        <p:nvSpPr>
          <p:cNvPr id="189" name="Google Shape;189;p7"/>
          <p:cNvSpPr/>
          <p:nvPr/>
        </p:nvSpPr>
        <p:spPr>
          <a:xfrm>
            <a:off x="-3900191" y="-3935015"/>
            <a:ext cx="7800381" cy="6821864"/>
          </a:xfrm>
          <a:custGeom>
            <a:rect b="b" l="l" r="r" t="t"/>
            <a:pathLst>
              <a:path extrusionOk="0" h="6821864" w="7800381">
                <a:moveTo>
                  <a:pt x="0" y="0"/>
                </a:moveTo>
                <a:lnTo>
                  <a:pt x="7800382" y="0"/>
                </a:lnTo>
                <a:lnTo>
                  <a:pt x="7800382" y="6821864"/>
                </a:lnTo>
                <a:lnTo>
                  <a:pt x="0" y="6821864"/>
                </a:lnTo>
                <a:lnTo>
                  <a:pt x="0" y="0"/>
                </a:lnTo>
                <a:close/>
              </a:path>
            </a:pathLst>
          </a:custGeom>
          <a:blipFill rotWithShape="1">
            <a:blip r:embed="rId5">
              <a:alphaModFix/>
            </a:blip>
            <a:stretch>
              <a:fillRect b="0" l="0" r="0" t="0"/>
            </a:stretch>
          </a:blipFill>
          <a:ln>
            <a:noFill/>
          </a:ln>
        </p:spPr>
      </p:sp>
      <p:sp>
        <p:nvSpPr>
          <p:cNvPr id="190" name="Google Shape;190;p7"/>
          <p:cNvSpPr txBox="1"/>
          <p:nvPr/>
        </p:nvSpPr>
        <p:spPr>
          <a:xfrm>
            <a:off x="8279600" y="821775"/>
            <a:ext cx="8979300" cy="686100"/>
          </a:xfrm>
          <a:prstGeom prst="rect">
            <a:avLst/>
          </a:prstGeom>
          <a:noFill/>
          <a:ln>
            <a:noFill/>
          </a:ln>
        </p:spPr>
        <p:txBody>
          <a:bodyPr anchorCtr="0" anchor="t" bIns="0" lIns="0" spcFirstLastPara="1" rIns="0" wrap="square" tIns="0">
            <a:spAutoFit/>
          </a:bodyPr>
          <a:lstStyle/>
          <a:p>
            <a:pPr indent="0" lvl="0" marL="0" marR="0" rtl="0" algn="l">
              <a:lnSpc>
                <a:spcPct val="71996"/>
              </a:lnSpc>
              <a:spcBef>
                <a:spcPts val="0"/>
              </a:spcBef>
              <a:spcAft>
                <a:spcPts val="0"/>
              </a:spcAft>
              <a:buNone/>
            </a:pPr>
            <a:r>
              <a:rPr b="0" i="0" lang="en-US" sz="6192" u="none" cap="none" strike="noStrike">
                <a:solidFill>
                  <a:srgbClr val="FFFFFF"/>
                </a:solidFill>
                <a:latin typeface="Arial"/>
                <a:ea typeface="Arial"/>
                <a:cs typeface="Arial"/>
                <a:sym typeface="Arial"/>
              </a:rPr>
              <a:t>THE DIAMOND MODEL</a:t>
            </a:r>
            <a:endParaRPr/>
          </a:p>
        </p:txBody>
      </p:sp>
      <p:sp>
        <p:nvSpPr>
          <p:cNvPr id="191" name="Google Shape;191;p7"/>
          <p:cNvSpPr txBox="1"/>
          <p:nvPr/>
        </p:nvSpPr>
        <p:spPr>
          <a:xfrm>
            <a:off x="9410901" y="2668225"/>
            <a:ext cx="6716700" cy="686100"/>
          </a:xfrm>
          <a:prstGeom prst="rect">
            <a:avLst/>
          </a:prstGeom>
          <a:noFill/>
          <a:ln>
            <a:noFill/>
          </a:ln>
        </p:spPr>
        <p:txBody>
          <a:bodyPr anchorCtr="0" anchor="t" bIns="0" lIns="0" spcFirstLastPara="1" rIns="0" wrap="square" tIns="0">
            <a:spAutoFit/>
          </a:bodyPr>
          <a:lstStyle/>
          <a:p>
            <a:pPr indent="-668534" lvl="1" marL="1337068" marR="0" rtl="0" algn="l">
              <a:lnSpc>
                <a:spcPct val="71996"/>
              </a:lnSpc>
              <a:spcBef>
                <a:spcPts val="0"/>
              </a:spcBef>
              <a:spcAft>
                <a:spcPts val="0"/>
              </a:spcAft>
              <a:buClr>
                <a:schemeClr val="lt1"/>
              </a:buClr>
              <a:buSzPts val="6192"/>
              <a:buFont typeface="Arial"/>
              <a:buAutoNum type="arabicPeriod"/>
            </a:pPr>
            <a:r>
              <a:rPr b="0" i="0" lang="en-US" sz="6192" u="none" cap="none" strike="noStrike">
                <a:solidFill>
                  <a:schemeClr val="lt1"/>
                </a:solidFill>
                <a:latin typeface="Arial"/>
                <a:ea typeface="Arial"/>
                <a:cs typeface="Arial"/>
                <a:sym typeface="Arial"/>
              </a:rPr>
              <a:t>ADVERSARY</a:t>
            </a:r>
            <a:endParaRPr/>
          </a:p>
        </p:txBody>
      </p:sp>
      <p:sp>
        <p:nvSpPr>
          <p:cNvPr id="192" name="Google Shape;192;p7"/>
          <p:cNvSpPr txBox="1"/>
          <p:nvPr/>
        </p:nvSpPr>
        <p:spPr>
          <a:xfrm>
            <a:off x="2071440" y="4861600"/>
            <a:ext cx="1412400" cy="886500"/>
          </a:xfrm>
          <a:prstGeom prst="rect">
            <a:avLst/>
          </a:prstGeom>
          <a:noFill/>
          <a:ln>
            <a:noFill/>
          </a:ln>
        </p:spPr>
        <p:txBody>
          <a:bodyPr anchorCtr="0" anchor="t" bIns="0" lIns="0" spcFirstLastPara="1" rIns="0" wrap="square" tIns="0">
            <a:spAutoFit/>
          </a:bodyPr>
          <a:lstStyle/>
          <a:p>
            <a:pPr indent="0" lvl="0" marL="0" marR="0" rtl="0" algn="ctr">
              <a:lnSpc>
                <a:spcPct val="71998"/>
              </a:lnSpc>
              <a:spcBef>
                <a:spcPts val="0"/>
              </a:spcBef>
              <a:spcAft>
                <a:spcPts val="0"/>
              </a:spcAft>
              <a:buNone/>
            </a:pPr>
            <a:r>
              <a:rPr b="0" i="0" lang="en-US" sz="8000" u="none" cap="none" strike="noStrike">
                <a:solidFill>
                  <a:srgbClr val="6866E1"/>
                </a:solidFill>
                <a:latin typeface="Arial"/>
                <a:ea typeface="Arial"/>
                <a:cs typeface="Arial"/>
                <a:sym typeface="Arial"/>
              </a:rPr>
              <a:t>04</a:t>
            </a:r>
            <a:endParaRPr sz="8000"/>
          </a:p>
        </p:txBody>
      </p:sp>
      <p:sp>
        <p:nvSpPr>
          <p:cNvPr id="193" name="Google Shape;193;p7"/>
          <p:cNvSpPr txBox="1"/>
          <p:nvPr/>
        </p:nvSpPr>
        <p:spPr>
          <a:xfrm>
            <a:off x="3898115" y="2886850"/>
            <a:ext cx="1564200" cy="886500"/>
          </a:xfrm>
          <a:prstGeom prst="rect">
            <a:avLst/>
          </a:prstGeom>
          <a:noFill/>
          <a:ln>
            <a:noFill/>
          </a:ln>
        </p:spPr>
        <p:txBody>
          <a:bodyPr anchorCtr="0" anchor="t" bIns="0" lIns="0" spcFirstLastPara="1" rIns="0" wrap="square" tIns="0">
            <a:spAutoFit/>
          </a:bodyPr>
          <a:lstStyle/>
          <a:p>
            <a:pPr indent="0" lvl="0" marL="0" marR="0" rtl="0" algn="ctr">
              <a:lnSpc>
                <a:spcPct val="71998"/>
              </a:lnSpc>
              <a:spcBef>
                <a:spcPts val="0"/>
              </a:spcBef>
              <a:spcAft>
                <a:spcPts val="0"/>
              </a:spcAft>
              <a:buNone/>
            </a:pPr>
            <a:r>
              <a:rPr b="0" i="0" lang="en-US" sz="8000" u="none" cap="none" strike="noStrike">
                <a:solidFill>
                  <a:srgbClr val="6866E1"/>
                </a:solidFill>
                <a:latin typeface="Arial"/>
                <a:ea typeface="Arial"/>
                <a:cs typeface="Arial"/>
                <a:sym typeface="Arial"/>
              </a:rPr>
              <a:t>01</a:t>
            </a:r>
            <a:endParaRPr sz="8000"/>
          </a:p>
        </p:txBody>
      </p:sp>
      <p:sp>
        <p:nvSpPr>
          <p:cNvPr id="194" name="Google Shape;194;p7"/>
          <p:cNvSpPr txBox="1"/>
          <p:nvPr/>
        </p:nvSpPr>
        <p:spPr>
          <a:xfrm>
            <a:off x="5862176" y="4861600"/>
            <a:ext cx="1412400" cy="886500"/>
          </a:xfrm>
          <a:prstGeom prst="rect">
            <a:avLst/>
          </a:prstGeom>
          <a:noFill/>
          <a:ln>
            <a:noFill/>
          </a:ln>
        </p:spPr>
        <p:txBody>
          <a:bodyPr anchorCtr="0" anchor="t" bIns="0" lIns="0" spcFirstLastPara="1" rIns="0" wrap="square" tIns="0">
            <a:spAutoFit/>
          </a:bodyPr>
          <a:lstStyle/>
          <a:p>
            <a:pPr indent="0" lvl="0" marL="0" marR="0" rtl="0" algn="ctr">
              <a:lnSpc>
                <a:spcPct val="71998"/>
              </a:lnSpc>
              <a:spcBef>
                <a:spcPts val="0"/>
              </a:spcBef>
              <a:spcAft>
                <a:spcPts val="0"/>
              </a:spcAft>
              <a:buNone/>
            </a:pPr>
            <a:r>
              <a:rPr b="0" i="0" lang="en-US" sz="8000" u="none" cap="none" strike="noStrike">
                <a:solidFill>
                  <a:srgbClr val="6866E1"/>
                </a:solidFill>
                <a:latin typeface="Arial"/>
                <a:ea typeface="Arial"/>
                <a:cs typeface="Arial"/>
                <a:sym typeface="Arial"/>
              </a:rPr>
              <a:t>02</a:t>
            </a:r>
            <a:endParaRPr sz="8000"/>
          </a:p>
        </p:txBody>
      </p:sp>
      <p:sp>
        <p:nvSpPr>
          <p:cNvPr id="195" name="Google Shape;195;p7"/>
          <p:cNvSpPr txBox="1"/>
          <p:nvPr/>
        </p:nvSpPr>
        <p:spPr>
          <a:xfrm>
            <a:off x="3908404" y="6717175"/>
            <a:ext cx="1327200" cy="886500"/>
          </a:xfrm>
          <a:prstGeom prst="rect">
            <a:avLst/>
          </a:prstGeom>
          <a:noFill/>
          <a:ln>
            <a:noFill/>
          </a:ln>
        </p:spPr>
        <p:txBody>
          <a:bodyPr anchorCtr="0" anchor="t" bIns="0" lIns="0" spcFirstLastPara="1" rIns="0" wrap="square" tIns="0">
            <a:spAutoFit/>
          </a:bodyPr>
          <a:lstStyle/>
          <a:p>
            <a:pPr indent="0" lvl="0" marL="0" marR="0" rtl="0" algn="ctr">
              <a:lnSpc>
                <a:spcPct val="71998"/>
              </a:lnSpc>
              <a:spcBef>
                <a:spcPts val="0"/>
              </a:spcBef>
              <a:spcAft>
                <a:spcPts val="0"/>
              </a:spcAft>
              <a:buNone/>
            </a:pPr>
            <a:r>
              <a:rPr b="0" i="0" lang="en-US" sz="8000" u="none" cap="none" strike="noStrike">
                <a:solidFill>
                  <a:srgbClr val="6866E1"/>
                </a:solidFill>
                <a:latin typeface="Arial"/>
                <a:ea typeface="Arial"/>
                <a:cs typeface="Arial"/>
                <a:sym typeface="Arial"/>
              </a:rPr>
              <a:t>03</a:t>
            </a:r>
            <a:endParaRPr sz="8000"/>
          </a:p>
        </p:txBody>
      </p:sp>
      <p:sp>
        <p:nvSpPr>
          <p:cNvPr id="196" name="Google Shape;196;p7"/>
          <p:cNvSpPr txBox="1"/>
          <p:nvPr/>
        </p:nvSpPr>
        <p:spPr>
          <a:xfrm>
            <a:off x="10547548" y="3342726"/>
            <a:ext cx="5359782" cy="434785"/>
          </a:xfrm>
          <a:prstGeom prst="rect">
            <a:avLst/>
          </a:prstGeom>
          <a:noFill/>
          <a:ln>
            <a:noFill/>
          </a:ln>
        </p:spPr>
        <p:txBody>
          <a:bodyPr anchorCtr="0" anchor="t" bIns="0" lIns="0" spcFirstLastPara="1" rIns="0" wrap="square" tIns="0">
            <a:spAutoFit/>
          </a:bodyPr>
          <a:lstStyle/>
          <a:p>
            <a:pPr indent="0" lvl="0" marL="0" marR="0" rtl="0" algn="l">
              <a:lnSpc>
                <a:spcPct val="162040"/>
              </a:lnSpc>
              <a:spcBef>
                <a:spcPts val="0"/>
              </a:spcBef>
              <a:spcAft>
                <a:spcPts val="0"/>
              </a:spcAft>
              <a:buNone/>
            </a:pPr>
            <a:r>
              <a:rPr b="0" i="0" lang="en-US" sz="2205" u="none" cap="none" strike="noStrike">
                <a:solidFill>
                  <a:srgbClr val="FFFFFF"/>
                </a:solidFill>
                <a:latin typeface="Poppins"/>
                <a:ea typeface="Poppins"/>
                <a:cs typeface="Poppins"/>
                <a:sym typeface="Poppins"/>
              </a:rPr>
              <a:t>Develops</a:t>
            </a:r>
            <a:endParaRPr/>
          </a:p>
        </p:txBody>
      </p:sp>
      <p:sp>
        <p:nvSpPr>
          <p:cNvPr id="197" name="Google Shape;197;p7"/>
          <p:cNvSpPr txBox="1"/>
          <p:nvPr/>
        </p:nvSpPr>
        <p:spPr>
          <a:xfrm>
            <a:off x="9849301" y="4514675"/>
            <a:ext cx="6924000" cy="597600"/>
          </a:xfrm>
          <a:prstGeom prst="rect">
            <a:avLst/>
          </a:prstGeom>
          <a:noFill/>
          <a:ln>
            <a:noFill/>
          </a:ln>
        </p:spPr>
        <p:txBody>
          <a:bodyPr anchorCtr="0" anchor="t" bIns="0" lIns="0" spcFirstLastPara="1" rIns="0" wrap="square" tIns="0">
            <a:spAutoFit/>
          </a:bodyPr>
          <a:lstStyle/>
          <a:p>
            <a:pPr indent="0" lvl="0" marL="0" marR="0" rtl="0" algn="l">
              <a:lnSpc>
                <a:spcPct val="71996"/>
              </a:lnSpc>
              <a:spcBef>
                <a:spcPts val="0"/>
              </a:spcBef>
              <a:spcAft>
                <a:spcPts val="0"/>
              </a:spcAft>
              <a:buNone/>
            </a:pPr>
            <a:r>
              <a:rPr b="0" i="0" lang="en-US" sz="5392" u="none" cap="none" strike="noStrike">
                <a:solidFill>
                  <a:schemeClr val="lt1"/>
                </a:solidFill>
                <a:latin typeface="Arial"/>
                <a:ea typeface="Arial"/>
                <a:cs typeface="Arial"/>
                <a:sym typeface="Arial"/>
              </a:rPr>
              <a:t>2. CAPABILITY/TTP</a:t>
            </a:r>
            <a:endParaRPr sz="600"/>
          </a:p>
        </p:txBody>
      </p:sp>
      <p:sp>
        <p:nvSpPr>
          <p:cNvPr id="198" name="Google Shape;198;p7"/>
          <p:cNvSpPr txBox="1"/>
          <p:nvPr/>
        </p:nvSpPr>
        <p:spPr>
          <a:xfrm>
            <a:off x="10631398" y="5253554"/>
            <a:ext cx="5359800" cy="308700"/>
          </a:xfrm>
          <a:prstGeom prst="rect">
            <a:avLst/>
          </a:prstGeom>
          <a:noFill/>
          <a:ln>
            <a:noFill/>
          </a:ln>
        </p:spPr>
        <p:txBody>
          <a:bodyPr anchorCtr="0" anchor="t" bIns="0" lIns="0" spcFirstLastPara="1" rIns="0" wrap="square" tIns="0">
            <a:spAutoFit/>
          </a:bodyPr>
          <a:lstStyle/>
          <a:p>
            <a:pPr indent="0" lvl="0" marL="0" marR="0" rtl="0" algn="l">
              <a:lnSpc>
                <a:spcPct val="162125"/>
              </a:lnSpc>
              <a:spcBef>
                <a:spcPts val="0"/>
              </a:spcBef>
              <a:spcAft>
                <a:spcPts val="0"/>
              </a:spcAft>
              <a:buNone/>
            </a:pPr>
            <a:r>
              <a:rPr b="0" i="0" lang="en-US" sz="2004" u="none" cap="none" strike="noStrike">
                <a:solidFill>
                  <a:srgbClr val="FFFFFF"/>
                </a:solidFill>
                <a:latin typeface="Poppins"/>
                <a:ea typeface="Poppins"/>
                <a:cs typeface="Poppins"/>
                <a:sym typeface="Poppins"/>
              </a:rPr>
              <a:t>Exploits</a:t>
            </a:r>
            <a:endParaRPr/>
          </a:p>
        </p:txBody>
      </p:sp>
      <p:sp>
        <p:nvSpPr>
          <p:cNvPr id="199" name="Google Shape;199;p7"/>
          <p:cNvSpPr txBox="1"/>
          <p:nvPr/>
        </p:nvSpPr>
        <p:spPr>
          <a:xfrm>
            <a:off x="9849298" y="6368306"/>
            <a:ext cx="4605900" cy="663900"/>
          </a:xfrm>
          <a:prstGeom prst="rect">
            <a:avLst/>
          </a:prstGeom>
          <a:noFill/>
          <a:ln>
            <a:noFill/>
          </a:ln>
        </p:spPr>
        <p:txBody>
          <a:bodyPr anchorCtr="0" anchor="t" bIns="0" lIns="0" spcFirstLastPara="1" rIns="0" wrap="square" tIns="0">
            <a:spAutoFit/>
          </a:bodyPr>
          <a:lstStyle/>
          <a:p>
            <a:pPr indent="0" lvl="0" marL="0" marR="0" rtl="0" algn="l">
              <a:lnSpc>
                <a:spcPct val="71996"/>
              </a:lnSpc>
              <a:spcBef>
                <a:spcPts val="0"/>
              </a:spcBef>
              <a:spcAft>
                <a:spcPts val="0"/>
              </a:spcAft>
              <a:buNone/>
            </a:pPr>
            <a:r>
              <a:rPr b="0" i="0" lang="en-US" sz="5992" u="none" cap="none" strike="noStrike">
                <a:solidFill>
                  <a:schemeClr val="lt1"/>
                </a:solidFill>
                <a:latin typeface="Arial"/>
                <a:ea typeface="Arial"/>
                <a:cs typeface="Arial"/>
                <a:sym typeface="Arial"/>
              </a:rPr>
              <a:t>3. VICTIM</a:t>
            </a:r>
            <a:endParaRPr sz="1200"/>
          </a:p>
        </p:txBody>
      </p:sp>
      <p:sp>
        <p:nvSpPr>
          <p:cNvPr id="200" name="Google Shape;200;p7"/>
          <p:cNvSpPr txBox="1"/>
          <p:nvPr/>
        </p:nvSpPr>
        <p:spPr>
          <a:xfrm>
            <a:off x="10631398" y="7013865"/>
            <a:ext cx="5359800" cy="293100"/>
          </a:xfrm>
          <a:prstGeom prst="rect">
            <a:avLst/>
          </a:prstGeom>
          <a:noFill/>
          <a:ln>
            <a:noFill/>
          </a:ln>
        </p:spPr>
        <p:txBody>
          <a:bodyPr anchorCtr="0" anchor="t" bIns="0" lIns="0" spcFirstLastPara="1" rIns="0" wrap="square" tIns="0">
            <a:spAutoFit/>
          </a:bodyPr>
          <a:lstStyle/>
          <a:p>
            <a:pPr indent="0" lvl="0" marL="0" marR="0" rtl="0" algn="l">
              <a:lnSpc>
                <a:spcPct val="162132"/>
              </a:lnSpc>
              <a:spcBef>
                <a:spcPts val="0"/>
              </a:spcBef>
              <a:spcAft>
                <a:spcPts val="0"/>
              </a:spcAft>
              <a:buNone/>
            </a:pPr>
            <a:r>
              <a:rPr b="0" i="0" lang="en-US" sz="1904" u="none" cap="none" strike="noStrike">
                <a:solidFill>
                  <a:srgbClr val="FFFFFF"/>
                </a:solidFill>
                <a:latin typeface="Poppins"/>
                <a:ea typeface="Poppins"/>
                <a:cs typeface="Poppins"/>
                <a:sym typeface="Poppins"/>
              </a:rPr>
              <a:t>Connects to</a:t>
            </a:r>
            <a:endParaRPr/>
          </a:p>
        </p:txBody>
      </p:sp>
      <p:sp>
        <p:nvSpPr>
          <p:cNvPr id="201" name="Google Shape;201;p7"/>
          <p:cNvSpPr txBox="1"/>
          <p:nvPr/>
        </p:nvSpPr>
        <p:spPr>
          <a:xfrm>
            <a:off x="9849301" y="8020425"/>
            <a:ext cx="7408200" cy="608700"/>
          </a:xfrm>
          <a:prstGeom prst="rect">
            <a:avLst/>
          </a:prstGeom>
          <a:noFill/>
          <a:ln>
            <a:noFill/>
          </a:ln>
        </p:spPr>
        <p:txBody>
          <a:bodyPr anchorCtr="0" anchor="t" bIns="0" lIns="0" spcFirstLastPara="1" rIns="0" wrap="square" tIns="0">
            <a:spAutoFit/>
          </a:bodyPr>
          <a:lstStyle/>
          <a:p>
            <a:pPr indent="0" lvl="0" marL="0" marR="0" rtl="0" algn="l">
              <a:lnSpc>
                <a:spcPct val="71996"/>
              </a:lnSpc>
              <a:spcBef>
                <a:spcPts val="0"/>
              </a:spcBef>
              <a:spcAft>
                <a:spcPts val="0"/>
              </a:spcAft>
              <a:buNone/>
            </a:pPr>
            <a:r>
              <a:rPr b="0" i="0" lang="en-US" sz="5492" u="none" cap="none" strike="noStrike">
                <a:solidFill>
                  <a:schemeClr val="lt1"/>
                </a:solidFill>
                <a:latin typeface="Arial"/>
                <a:ea typeface="Arial"/>
                <a:cs typeface="Arial"/>
                <a:sym typeface="Arial"/>
              </a:rPr>
              <a:t>4. INFRASTRUCTURE</a:t>
            </a:r>
            <a:endParaRPr sz="7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9B60EB"/>
            </a:gs>
            <a:gs pos="50000">
              <a:srgbClr val="5527F5"/>
            </a:gs>
            <a:gs pos="100000">
              <a:srgbClr val="131FA8"/>
            </a:gs>
          </a:gsLst>
          <a:path path="circle">
            <a:fillToRect b="100%" r="100%"/>
          </a:path>
          <a:tileRect l="-100%" t="-100%"/>
        </a:gradFill>
      </p:bgPr>
    </p:bg>
    <p:spTree>
      <p:nvGrpSpPr>
        <p:cNvPr id="205" name="Shape 205"/>
        <p:cNvGrpSpPr/>
        <p:nvPr/>
      </p:nvGrpSpPr>
      <p:grpSpPr>
        <a:xfrm>
          <a:off x="0" y="0"/>
          <a:ext cx="0" cy="0"/>
          <a:chOff x="0" y="0"/>
          <a:chExt cx="0" cy="0"/>
        </a:xfrm>
      </p:grpSpPr>
      <p:sp>
        <p:nvSpPr>
          <p:cNvPr id="206" name="Google Shape;206;p8"/>
          <p:cNvSpPr/>
          <p:nvPr/>
        </p:nvSpPr>
        <p:spPr>
          <a:xfrm>
            <a:off x="294186" y="406589"/>
            <a:ext cx="7937973" cy="9510914"/>
          </a:xfrm>
          <a:custGeom>
            <a:rect b="b" l="l" r="r" t="t"/>
            <a:pathLst>
              <a:path extrusionOk="0" h="10287000" w="8585708">
                <a:moveTo>
                  <a:pt x="8585708" y="762"/>
                </a:moveTo>
                <a:cubicBezTo>
                  <a:pt x="8581644" y="20447"/>
                  <a:pt x="8577961" y="40132"/>
                  <a:pt x="8573515" y="59690"/>
                </a:cubicBezTo>
                <a:cubicBezTo>
                  <a:pt x="8478139" y="485521"/>
                  <a:pt x="8382635" y="911225"/>
                  <a:pt x="8287258" y="1337056"/>
                </a:cubicBezTo>
                <a:cubicBezTo>
                  <a:pt x="8146288" y="1966722"/>
                  <a:pt x="8005699" y="2596388"/>
                  <a:pt x="7864601" y="3225927"/>
                </a:cubicBezTo>
                <a:cubicBezTo>
                  <a:pt x="7691247" y="3999103"/>
                  <a:pt x="7517384" y="4772152"/>
                  <a:pt x="7344028" y="5545328"/>
                </a:cubicBezTo>
                <a:cubicBezTo>
                  <a:pt x="7194676" y="6211443"/>
                  <a:pt x="7045578" y="6877558"/>
                  <a:pt x="6896353" y="7543800"/>
                </a:cubicBezTo>
                <a:cubicBezTo>
                  <a:pt x="6765289" y="8129016"/>
                  <a:pt x="6634480" y="8714105"/>
                  <a:pt x="6503162" y="9299194"/>
                </a:cubicBezTo>
                <a:cubicBezTo>
                  <a:pt x="6429375" y="9628251"/>
                  <a:pt x="6354953" y="9957181"/>
                  <a:pt x="6280785" y="10286238"/>
                </a:cubicBezTo>
                <a:cubicBezTo>
                  <a:pt x="4199382" y="10286238"/>
                  <a:pt x="2118106" y="10286111"/>
                  <a:pt x="36830" y="10287000"/>
                </a:cubicBezTo>
                <a:cubicBezTo>
                  <a:pt x="6731" y="10287000"/>
                  <a:pt x="0" y="10280269"/>
                  <a:pt x="0" y="10250043"/>
                </a:cubicBezTo>
                <a:cubicBezTo>
                  <a:pt x="762" y="6845681"/>
                  <a:pt x="762" y="3441319"/>
                  <a:pt x="0" y="36957"/>
                </a:cubicBezTo>
                <a:cubicBezTo>
                  <a:pt x="0" y="6731"/>
                  <a:pt x="6731" y="0"/>
                  <a:pt x="36830" y="0"/>
                </a:cubicBezTo>
                <a:cubicBezTo>
                  <a:pt x="2886456" y="762"/>
                  <a:pt x="5736082" y="762"/>
                  <a:pt x="8585708" y="762"/>
                </a:cubicBezTo>
                <a:close/>
              </a:path>
            </a:pathLst>
          </a:custGeom>
          <a:blipFill rotWithShape="1">
            <a:blip r:embed="rId3">
              <a:alphaModFix/>
            </a:blip>
            <a:stretch>
              <a:fillRect b="0" l="-39746" r="-39744"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8"/>
          <p:cNvSpPr/>
          <p:nvPr/>
        </p:nvSpPr>
        <p:spPr>
          <a:xfrm rot="1825457">
            <a:off x="-1911821" y="9152427"/>
            <a:ext cx="9971383" cy="4202938"/>
          </a:xfrm>
          <a:custGeom>
            <a:rect b="b" l="l" r="r" t="t"/>
            <a:pathLst>
              <a:path extrusionOk="0" h="4202938" w="9971383">
                <a:moveTo>
                  <a:pt x="0" y="0"/>
                </a:moveTo>
                <a:lnTo>
                  <a:pt x="9971384" y="0"/>
                </a:lnTo>
                <a:lnTo>
                  <a:pt x="9971384" y="4202938"/>
                </a:lnTo>
                <a:lnTo>
                  <a:pt x="0" y="4202938"/>
                </a:lnTo>
                <a:lnTo>
                  <a:pt x="0" y="0"/>
                </a:lnTo>
                <a:close/>
              </a:path>
            </a:pathLst>
          </a:custGeom>
          <a:blipFill rotWithShape="1">
            <a:blip r:embed="rId4">
              <a:alphaModFix/>
            </a:blip>
            <a:stretch>
              <a:fillRect b="0" l="0" r="0" t="0"/>
            </a:stretch>
          </a:blipFill>
          <a:ln>
            <a:noFill/>
          </a:ln>
        </p:spPr>
      </p:sp>
      <p:sp>
        <p:nvSpPr>
          <p:cNvPr id="208" name="Google Shape;208;p8"/>
          <p:cNvSpPr/>
          <p:nvPr/>
        </p:nvSpPr>
        <p:spPr>
          <a:xfrm>
            <a:off x="7508575" y="2729500"/>
            <a:ext cx="10739949" cy="6833293"/>
          </a:xfrm>
          <a:custGeom>
            <a:rect b="b" l="l" r="r" t="t"/>
            <a:pathLst>
              <a:path extrusionOk="0" h="6850419" w="10766866">
                <a:moveTo>
                  <a:pt x="0" y="0"/>
                </a:moveTo>
                <a:lnTo>
                  <a:pt x="10766866" y="0"/>
                </a:lnTo>
                <a:lnTo>
                  <a:pt x="10766866" y="6850419"/>
                </a:lnTo>
                <a:lnTo>
                  <a:pt x="0" y="6850419"/>
                </a:lnTo>
                <a:lnTo>
                  <a:pt x="0" y="0"/>
                </a:lnTo>
                <a:close/>
              </a:path>
            </a:pathLst>
          </a:custGeom>
          <a:blipFill rotWithShape="1">
            <a:blip r:embed="rId5">
              <a:alphaModFix/>
            </a:blip>
            <a:stretch>
              <a:fillRect b="0" l="0" r="0" t="0"/>
            </a:stretch>
          </a:blipFill>
          <a:ln>
            <a:noFill/>
          </a:ln>
        </p:spPr>
      </p:sp>
      <p:sp>
        <p:nvSpPr>
          <p:cNvPr id="209" name="Google Shape;209;p8"/>
          <p:cNvSpPr txBox="1"/>
          <p:nvPr/>
        </p:nvSpPr>
        <p:spPr>
          <a:xfrm>
            <a:off x="8437211" y="574400"/>
            <a:ext cx="8652600" cy="679500"/>
          </a:xfrm>
          <a:prstGeom prst="rect">
            <a:avLst/>
          </a:prstGeom>
          <a:noFill/>
          <a:ln>
            <a:noFill/>
          </a:ln>
        </p:spPr>
        <p:txBody>
          <a:bodyPr anchorCtr="0" anchor="t" bIns="0" lIns="0" spcFirstLastPara="1" rIns="0" wrap="square" tIns="0">
            <a:spAutoFit/>
          </a:bodyPr>
          <a:lstStyle/>
          <a:p>
            <a:pPr indent="0" lvl="0" marL="0" marR="0" rtl="0" algn="l">
              <a:lnSpc>
                <a:spcPct val="71996"/>
              </a:lnSpc>
              <a:spcBef>
                <a:spcPts val="0"/>
              </a:spcBef>
              <a:spcAft>
                <a:spcPts val="0"/>
              </a:spcAft>
              <a:buNone/>
            </a:pPr>
            <a:r>
              <a:rPr b="0" i="0" lang="en-US" sz="6131" u="none" cap="none" strike="noStrike">
                <a:solidFill>
                  <a:schemeClr val="lt1"/>
                </a:solidFill>
                <a:latin typeface="Arial"/>
                <a:ea typeface="Arial"/>
                <a:cs typeface="Arial"/>
                <a:sym typeface="Arial"/>
              </a:rPr>
              <a:t>THE PYRAMID OF PAIN</a:t>
            </a:r>
            <a:endParaRPr sz="200"/>
          </a:p>
        </p:txBody>
      </p:sp>
      <p:sp>
        <p:nvSpPr>
          <p:cNvPr id="210" name="Google Shape;210;p8"/>
          <p:cNvSpPr txBox="1"/>
          <p:nvPr/>
        </p:nvSpPr>
        <p:spPr>
          <a:xfrm>
            <a:off x="7818309" y="1551888"/>
            <a:ext cx="10469700" cy="879600"/>
          </a:xfrm>
          <a:prstGeom prst="rect">
            <a:avLst/>
          </a:prstGeom>
          <a:noFill/>
          <a:ln>
            <a:noFill/>
          </a:ln>
        </p:spPr>
        <p:txBody>
          <a:bodyPr anchorCtr="0" anchor="t" bIns="0" lIns="0" spcFirstLastPara="1" rIns="0" wrap="square" tIns="0">
            <a:spAutoFit/>
          </a:bodyPr>
          <a:lstStyle/>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Address the “pain” adversaries have to go through if an element of their TTPS was changed.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041069"/>
            </a:gs>
            <a:gs pos="50000">
              <a:srgbClr val="5527F5"/>
            </a:gs>
            <a:gs pos="100000">
              <a:srgbClr val="131FA8"/>
            </a:gs>
          </a:gsLst>
          <a:path path="circle">
            <a:fillToRect b="100%" r="100%"/>
          </a:path>
          <a:tileRect l="-100%" t="-100%"/>
        </a:gradFill>
      </p:bgPr>
    </p:bg>
    <p:spTree>
      <p:nvGrpSpPr>
        <p:cNvPr id="214" name="Shape 214"/>
        <p:cNvGrpSpPr/>
        <p:nvPr/>
      </p:nvGrpSpPr>
      <p:grpSpPr>
        <a:xfrm>
          <a:off x="0" y="0"/>
          <a:ext cx="0" cy="0"/>
          <a:chOff x="0" y="0"/>
          <a:chExt cx="0" cy="0"/>
        </a:xfrm>
      </p:grpSpPr>
      <p:sp>
        <p:nvSpPr>
          <p:cNvPr id="215" name="Google Shape;215;p9"/>
          <p:cNvSpPr/>
          <p:nvPr/>
        </p:nvSpPr>
        <p:spPr>
          <a:xfrm rot="8620763">
            <a:off x="-429086" y="-676113"/>
            <a:ext cx="8987203" cy="4150026"/>
          </a:xfrm>
          <a:custGeom>
            <a:rect b="b" l="l" r="r" t="t"/>
            <a:pathLst>
              <a:path extrusionOk="0" h="4150026" w="8987203">
                <a:moveTo>
                  <a:pt x="0" y="0"/>
                </a:moveTo>
                <a:lnTo>
                  <a:pt x="8987203" y="0"/>
                </a:lnTo>
                <a:lnTo>
                  <a:pt x="8987203" y="4150027"/>
                </a:lnTo>
                <a:lnTo>
                  <a:pt x="0" y="4150027"/>
                </a:lnTo>
                <a:lnTo>
                  <a:pt x="0" y="0"/>
                </a:lnTo>
                <a:close/>
              </a:path>
            </a:pathLst>
          </a:custGeom>
          <a:blipFill rotWithShape="1">
            <a:blip r:embed="rId3">
              <a:alphaModFix/>
            </a:blip>
            <a:stretch>
              <a:fillRect b="0" l="0" r="0" t="0"/>
            </a:stretch>
          </a:blipFill>
          <a:ln>
            <a:noFill/>
          </a:ln>
        </p:spPr>
      </p:sp>
      <p:sp>
        <p:nvSpPr>
          <p:cNvPr id="216" name="Google Shape;216;p9"/>
          <p:cNvSpPr/>
          <p:nvPr/>
        </p:nvSpPr>
        <p:spPr>
          <a:xfrm>
            <a:off x="1676400" y="1213800"/>
            <a:ext cx="14684628" cy="7859399"/>
          </a:xfrm>
          <a:custGeom>
            <a:rect b="b" l="l" r="r" t="t"/>
            <a:pathLst>
              <a:path extrusionOk="0" h="7859399" w="14684628">
                <a:moveTo>
                  <a:pt x="0" y="0"/>
                </a:moveTo>
                <a:lnTo>
                  <a:pt x="14684627" y="0"/>
                </a:lnTo>
                <a:lnTo>
                  <a:pt x="14684627" y="7859400"/>
                </a:lnTo>
                <a:lnTo>
                  <a:pt x="0" y="7859400"/>
                </a:lnTo>
                <a:lnTo>
                  <a:pt x="0" y="0"/>
                </a:lnTo>
                <a:close/>
              </a:path>
            </a:pathLst>
          </a:custGeom>
          <a:blipFill rotWithShape="1">
            <a:blip r:embed="rId4">
              <a:alphaModFix/>
            </a:blip>
            <a:stretch>
              <a:fillRect b="0" l="0" r="0" t="-20257"/>
            </a:stretch>
          </a:blipFill>
          <a:ln>
            <a:noFill/>
          </a:ln>
        </p:spPr>
      </p:sp>
      <p:sp>
        <p:nvSpPr>
          <p:cNvPr id="217" name="Google Shape;217;p9"/>
          <p:cNvSpPr/>
          <p:nvPr/>
        </p:nvSpPr>
        <p:spPr>
          <a:xfrm>
            <a:off x="14950717" y="4257922"/>
            <a:ext cx="2965916" cy="6828198"/>
          </a:xfrm>
          <a:custGeom>
            <a:rect b="b" l="l" r="r" t="t"/>
            <a:pathLst>
              <a:path extrusionOk="0" h="6828198" w="2965916">
                <a:moveTo>
                  <a:pt x="0" y="0"/>
                </a:moveTo>
                <a:lnTo>
                  <a:pt x="2965917" y="0"/>
                </a:lnTo>
                <a:lnTo>
                  <a:pt x="2965917" y="6828199"/>
                </a:lnTo>
                <a:lnTo>
                  <a:pt x="0" y="6828199"/>
                </a:lnTo>
                <a:lnTo>
                  <a:pt x="0" y="0"/>
                </a:lnTo>
                <a:close/>
              </a:path>
            </a:pathLst>
          </a:custGeom>
          <a:blipFill rotWithShape="1">
            <a:blip r:embed="rId5">
              <a:alphaModFix/>
            </a:blip>
            <a:stretch>
              <a:fillRect b="0" l="0" r="0" t="0"/>
            </a:stretch>
          </a:blipFill>
          <a:ln>
            <a:noFill/>
          </a:ln>
        </p:spPr>
      </p:sp>
      <p:sp>
        <p:nvSpPr>
          <p:cNvPr id="218" name="Google Shape;218;p9"/>
          <p:cNvSpPr/>
          <p:nvPr/>
        </p:nvSpPr>
        <p:spPr>
          <a:xfrm>
            <a:off x="-107017" y="7672021"/>
            <a:ext cx="4171532" cy="3569725"/>
          </a:xfrm>
          <a:custGeom>
            <a:rect b="b" l="l" r="r" t="t"/>
            <a:pathLst>
              <a:path extrusionOk="0" h="3569725" w="4171532">
                <a:moveTo>
                  <a:pt x="0" y="0"/>
                </a:moveTo>
                <a:lnTo>
                  <a:pt x="4171532" y="0"/>
                </a:lnTo>
                <a:lnTo>
                  <a:pt x="4171532" y="3569725"/>
                </a:lnTo>
                <a:lnTo>
                  <a:pt x="0" y="3569725"/>
                </a:lnTo>
                <a:lnTo>
                  <a:pt x="0" y="0"/>
                </a:lnTo>
                <a:close/>
              </a:path>
            </a:pathLst>
          </a:custGeom>
          <a:blipFill rotWithShape="1">
            <a:blip r:embed="rId6">
              <a:alphaModFix/>
            </a:blip>
            <a:stretch>
              <a:fillRect b="0" l="0" r="0" t="0"/>
            </a:stretch>
          </a:blipFill>
          <a:ln>
            <a:noFill/>
          </a:ln>
        </p:spPr>
      </p:sp>
      <p:sp>
        <p:nvSpPr>
          <p:cNvPr id="219" name="Google Shape;219;p9"/>
          <p:cNvSpPr txBox="1"/>
          <p:nvPr/>
        </p:nvSpPr>
        <p:spPr>
          <a:xfrm>
            <a:off x="2182991" y="1965327"/>
            <a:ext cx="13922100" cy="665100"/>
          </a:xfrm>
          <a:prstGeom prst="rect">
            <a:avLst/>
          </a:prstGeom>
          <a:noFill/>
          <a:ln>
            <a:noFill/>
          </a:ln>
        </p:spPr>
        <p:txBody>
          <a:bodyPr anchorCtr="0" anchor="t" bIns="0" lIns="0" spcFirstLastPara="1" rIns="0" wrap="square" tIns="0">
            <a:spAutoFit/>
          </a:bodyPr>
          <a:lstStyle/>
          <a:p>
            <a:pPr indent="0" lvl="0" marL="0" marR="0" rtl="0" algn="ctr">
              <a:lnSpc>
                <a:spcPct val="72001"/>
              </a:lnSpc>
              <a:spcBef>
                <a:spcPts val="0"/>
              </a:spcBef>
              <a:spcAft>
                <a:spcPts val="0"/>
              </a:spcAft>
              <a:buNone/>
            </a:pPr>
            <a:r>
              <a:rPr b="0" i="0" lang="en-US" sz="6000" u="none" cap="none" strike="noStrike">
                <a:solidFill>
                  <a:schemeClr val="lt1"/>
                </a:solidFill>
                <a:latin typeface="Arial"/>
                <a:ea typeface="Arial"/>
                <a:cs typeface="Arial"/>
                <a:sym typeface="Arial"/>
              </a:rPr>
              <a:t>DATA SOURCES AND THREAT FEEDS</a:t>
            </a:r>
            <a:endParaRPr sz="6000"/>
          </a:p>
        </p:txBody>
      </p:sp>
      <p:sp>
        <p:nvSpPr>
          <p:cNvPr id="220" name="Google Shape;220;p9"/>
          <p:cNvSpPr txBox="1"/>
          <p:nvPr/>
        </p:nvSpPr>
        <p:spPr>
          <a:xfrm>
            <a:off x="4742828" y="3304790"/>
            <a:ext cx="10469700" cy="2511600"/>
          </a:xfrm>
          <a:prstGeom prst="rect">
            <a:avLst/>
          </a:prstGeom>
          <a:noFill/>
          <a:ln>
            <a:noFill/>
          </a:ln>
        </p:spPr>
        <p:txBody>
          <a:bodyPr anchorCtr="0" anchor="t" bIns="0" lIns="0" spcFirstLastPara="1" rIns="0" wrap="square" tIns="0">
            <a:spAutoFit/>
          </a:bodyPr>
          <a:lstStyle/>
          <a:p>
            <a:pPr indent="-235529" lvl="1" marL="471059" marR="0" rtl="0" algn="l">
              <a:lnSpc>
                <a:spcPct val="162035"/>
              </a:lnSpc>
              <a:spcBef>
                <a:spcPts val="0"/>
              </a:spcBef>
              <a:spcAft>
                <a:spcPts val="0"/>
              </a:spcAft>
              <a:buClr>
                <a:srgbClr val="FFFFFF"/>
              </a:buClr>
              <a:buSzPts val="2181"/>
              <a:buFont typeface="Arial"/>
              <a:buChar char="•"/>
            </a:pPr>
            <a:r>
              <a:rPr lang="en-US" sz="2181">
                <a:solidFill>
                  <a:srgbClr val="FFFFFF"/>
                </a:solidFill>
                <a:latin typeface="Poppins Light"/>
                <a:ea typeface="Poppins Light"/>
                <a:cs typeface="Poppins Light"/>
                <a:sym typeface="Poppins Light"/>
              </a:rPr>
              <a:t>V</a:t>
            </a:r>
            <a:r>
              <a:rPr b="0" i="0" lang="en-US" sz="2181" u="none" cap="none" strike="noStrike">
                <a:solidFill>
                  <a:srgbClr val="FFFFFF"/>
                </a:solidFill>
                <a:latin typeface="Poppins Light"/>
                <a:ea typeface="Poppins Light"/>
                <a:cs typeface="Poppins Light"/>
                <a:sym typeface="Poppins Light"/>
              </a:rPr>
              <a:t>irus Total</a:t>
            </a:r>
            <a:endParaRPr/>
          </a:p>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Alien Vault</a:t>
            </a:r>
            <a:endParaRPr/>
          </a:p>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Manage Engine</a:t>
            </a:r>
            <a:endParaRPr/>
          </a:p>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Abuse DB</a:t>
            </a:r>
            <a:endParaRPr/>
          </a:p>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BrowserLing</a:t>
            </a:r>
            <a:endParaRPr/>
          </a:p>
        </p:txBody>
      </p:sp>
      <p:sp>
        <p:nvSpPr>
          <p:cNvPr id="221" name="Google Shape;221;p9"/>
          <p:cNvSpPr txBox="1"/>
          <p:nvPr/>
        </p:nvSpPr>
        <p:spPr>
          <a:xfrm>
            <a:off x="4742828" y="6193228"/>
            <a:ext cx="10469841" cy="2236296"/>
          </a:xfrm>
          <a:prstGeom prst="rect">
            <a:avLst/>
          </a:prstGeom>
          <a:noFill/>
          <a:ln>
            <a:noFill/>
          </a:ln>
        </p:spPr>
        <p:txBody>
          <a:bodyPr anchorCtr="0" anchor="t" bIns="0" lIns="0" spcFirstLastPara="1" rIns="0" wrap="square" tIns="0">
            <a:spAutoFit/>
          </a:bodyPr>
          <a:lstStyle/>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Mandiant Reports</a:t>
            </a:r>
            <a:endParaRPr/>
          </a:p>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The Hacker News</a:t>
            </a:r>
            <a:endParaRPr/>
          </a:p>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Bleeping Computer </a:t>
            </a:r>
            <a:endParaRPr/>
          </a:p>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SANS Podcast</a:t>
            </a:r>
            <a:endParaRPr/>
          </a:p>
          <a:p>
            <a:pPr indent="-235529" lvl="1" marL="471059" marR="0" rtl="0" algn="l">
              <a:lnSpc>
                <a:spcPct val="162035"/>
              </a:lnSpc>
              <a:spcBef>
                <a:spcPts val="0"/>
              </a:spcBef>
              <a:spcAft>
                <a:spcPts val="0"/>
              </a:spcAft>
              <a:buClr>
                <a:srgbClr val="FFFFFF"/>
              </a:buClr>
              <a:buSzPts val="2181"/>
              <a:buFont typeface="Arial"/>
              <a:buChar char="•"/>
            </a:pPr>
            <a:r>
              <a:rPr b="0" i="0" lang="en-US" sz="2181" u="none" cap="none" strike="noStrike">
                <a:solidFill>
                  <a:srgbClr val="FFFFFF"/>
                </a:solidFill>
                <a:latin typeface="Poppins Light"/>
                <a:ea typeface="Poppins Light"/>
                <a:cs typeface="Poppins Light"/>
                <a:sym typeface="Poppins Light"/>
              </a:rPr>
              <a:t>Dark-web monitoring; channels, discord, twitter, DarkNet Diaries</a:t>
            </a:r>
            <a:endParaRPr/>
          </a:p>
        </p:txBody>
      </p:sp>
      <p:cxnSp>
        <p:nvCxnSpPr>
          <p:cNvPr id="222" name="Google Shape;222;p9"/>
          <p:cNvCxnSpPr/>
          <p:nvPr/>
        </p:nvCxnSpPr>
        <p:spPr>
          <a:xfrm flipH="1" rot="10800000">
            <a:off x="4412617" y="5774369"/>
            <a:ext cx="11130264" cy="84358"/>
          </a:xfrm>
          <a:prstGeom prst="straightConnector1">
            <a:avLst/>
          </a:prstGeom>
          <a:noFill/>
          <a:ln cap="flat" cmpd="sng" w="38100">
            <a:solidFill>
              <a:srgbClr val="FFFFFF"/>
            </a:solidFill>
            <a:prstDash val="solid"/>
            <a:round/>
            <a:headEnd len="sm" w="sm" type="none"/>
            <a:tailEnd len="sm" w="sm" type="none"/>
          </a:ln>
        </p:spPr>
      </p:cxnSp>
      <p:sp>
        <p:nvSpPr>
          <p:cNvPr id="223" name="Google Shape;223;p9"/>
          <p:cNvSpPr/>
          <p:nvPr/>
        </p:nvSpPr>
        <p:spPr>
          <a:xfrm>
            <a:off x="2525894" y="3834856"/>
            <a:ext cx="1886578" cy="1555641"/>
          </a:xfrm>
          <a:custGeom>
            <a:rect b="b" l="l" r="r" t="t"/>
            <a:pathLst>
              <a:path extrusionOk="0" h="1555641" w="1886578">
                <a:moveTo>
                  <a:pt x="0" y="0"/>
                </a:moveTo>
                <a:lnTo>
                  <a:pt x="1886578" y="0"/>
                </a:lnTo>
                <a:lnTo>
                  <a:pt x="1886578" y="1555641"/>
                </a:lnTo>
                <a:lnTo>
                  <a:pt x="0" y="1555641"/>
                </a:lnTo>
                <a:lnTo>
                  <a:pt x="0" y="0"/>
                </a:lnTo>
                <a:close/>
              </a:path>
            </a:pathLst>
          </a:custGeom>
          <a:blipFill rotWithShape="1">
            <a:blip r:embed="rId7">
              <a:alphaModFix/>
            </a:blip>
            <a:stretch>
              <a:fillRect b="0" l="0" r="0" t="0"/>
            </a:stretch>
          </a:blipFill>
          <a:ln>
            <a:noFill/>
          </a:ln>
        </p:spPr>
      </p:sp>
      <p:sp>
        <p:nvSpPr>
          <p:cNvPr id="224" name="Google Shape;224;p9"/>
          <p:cNvSpPr txBox="1"/>
          <p:nvPr/>
        </p:nvSpPr>
        <p:spPr>
          <a:xfrm>
            <a:off x="2812498" y="4111734"/>
            <a:ext cx="1420551" cy="1260582"/>
          </a:xfrm>
          <a:prstGeom prst="rect">
            <a:avLst/>
          </a:prstGeom>
          <a:noFill/>
          <a:ln>
            <a:noFill/>
          </a:ln>
        </p:spPr>
        <p:txBody>
          <a:bodyPr anchorCtr="0" anchor="t" bIns="0" lIns="0" spcFirstLastPara="1" rIns="0" wrap="square" tIns="0">
            <a:spAutoFit/>
          </a:bodyPr>
          <a:lstStyle/>
          <a:p>
            <a:pPr indent="0" lvl="0" marL="0" marR="0" rtl="0" algn="ctr">
              <a:lnSpc>
                <a:spcPct val="72001"/>
              </a:lnSpc>
              <a:spcBef>
                <a:spcPts val="0"/>
              </a:spcBef>
              <a:spcAft>
                <a:spcPts val="0"/>
              </a:spcAft>
              <a:buNone/>
            </a:pPr>
            <a:r>
              <a:rPr b="0" i="0" lang="en-US" sz="11715" u="none" cap="none" strike="noStrike">
                <a:solidFill>
                  <a:srgbClr val="6866E1"/>
                </a:solidFill>
                <a:latin typeface="Arial"/>
                <a:ea typeface="Arial"/>
                <a:cs typeface="Arial"/>
                <a:sym typeface="Arial"/>
              </a:rPr>
              <a:t>01</a:t>
            </a:r>
            <a:endParaRPr/>
          </a:p>
        </p:txBody>
      </p:sp>
      <p:sp>
        <p:nvSpPr>
          <p:cNvPr id="225" name="Google Shape;225;p9"/>
          <p:cNvSpPr/>
          <p:nvPr/>
        </p:nvSpPr>
        <p:spPr>
          <a:xfrm>
            <a:off x="2525894" y="6554525"/>
            <a:ext cx="1886578" cy="1555641"/>
          </a:xfrm>
          <a:custGeom>
            <a:rect b="b" l="l" r="r" t="t"/>
            <a:pathLst>
              <a:path extrusionOk="0" h="1555641" w="1886578">
                <a:moveTo>
                  <a:pt x="0" y="0"/>
                </a:moveTo>
                <a:lnTo>
                  <a:pt x="1886578" y="0"/>
                </a:lnTo>
                <a:lnTo>
                  <a:pt x="1886578" y="1555641"/>
                </a:lnTo>
                <a:lnTo>
                  <a:pt x="0" y="1555641"/>
                </a:lnTo>
                <a:lnTo>
                  <a:pt x="0" y="0"/>
                </a:lnTo>
                <a:close/>
              </a:path>
            </a:pathLst>
          </a:custGeom>
          <a:blipFill rotWithShape="1">
            <a:blip r:embed="rId7">
              <a:alphaModFix/>
            </a:blip>
            <a:stretch>
              <a:fillRect b="0" l="0" r="0" t="0"/>
            </a:stretch>
          </a:blipFill>
          <a:ln>
            <a:noFill/>
          </a:ln>
        </p:spPr>
      </p:sp>
      <p:sp>
        <p:nvSpPr>
          <p:cNvPr id="226" name="Google Shape;226;p9"/>
          <p:cNvSpPr txBox="1"/>
          <p:nvPr/>
        </p:nvSpPr>
        <p:spPr>
          <a:xfrm>
            <a:off x="2812498" y="6831403"/>
            <a:ext cx="1420551" cy="1260582"/>
          </a:xfrm>
          <a:prstGeom prst="rect">
            <a:avLst/>
          </a:prstGeom>
          <a:noFill/>
          <a:ln>
            <a:noFill/>
          </a:ln>
        </p:spPr>
        <p:txBody>
          <a:bodyPr anchorCtr="0" anchor="t" bIns="0" lIns="0" spcFirstLastPara="1" rIns="0" wrap="square" tIns="0">
            <a:spAutoFit/>
          </a:bodyPr>
          <a:lstStyle/>
          <a:p>
            <a:pPr indent="0" lvl="0" marL="0" marR="0" rtl="0" algn="ctr">
              <a:lnSpc>
                <a:spcPct val="72001"/>
              </a:lnSpc>
              <a:spcBef>
                <a:spcPts val="0"/>
              </a:spcBef>
              <a:spcAft>
                <a:spcPts val="0"/>
              </a:spcAft>
              <a:buNone/>
            </a:pPr>
            <a:r>
              <a:rPr b="0" i="0" lang="en-US" sz="11715" u="none" cap="none" strike="noStrike">
                <a:solidFill>
                  <a:srgbClr val="6866E1"/>
                </a:solidFill>
                <a:latin typeface="Arial"/>
                <a:ea typeface="Arial"/>
                <a:cs typeface="Arial"/>
                <a:sym typeface="Arial"/>
              </a:rPr>
              <a:t>02</a:t>
            </a:r>
            <a:endParaRPr/>
          </a:p>
        </p:txBody>
      </p:sp>
      <p:sp>
        <p:nvSpPr>
          <p:cNvPr id="227" name="Google Shape;227;p9"/>
          <p:cNvSpPr/>
          <p:nvPr/>
        </p:nvSpPr>
        <p:spPr>
          <a:xfrm>
            <a:off x="13941740" y="-4440594"/>
            <a:ext cx="8339294" cy="7136224"/>
          </a:xfrm>
          <a:custGeom>
            <a:rect b="b" l="l" r="r" t="t"/>
            <a:pathLst>
              <a:path extrusionOk="0" h="7136224" w="8339294">
                <a:moveTo>
                  <a:pt x="0" y="0"/>
                </a:moveTo>
                <a:lnTo>
                  <a:pt x="8339295" y="0"/>
                </a:lnTo>
                <a:lnTo>
                  <a:pt x="8339295" y="7136224"/>
                </a:lnTo>
                <a:lnTo>
                  <a:pt x="0" y="7136224"/>
                </a:lnTo>
                <a:lnTo>
                  <a:pt x="0" y="0"/>
                </a:lnTo>
                <a:close/>
              </a:path>
            </a:pathLst>
          </a:custGeom>
          <a:blipFill rotWithShape="1">
            <a:blip r:embed="rId6">
              <a:alphaModFix/>
            </a:blip>
            <a:stretch>
              <a:fillRect b="0" l="0" r="0" t="0"/>
            </a:stretch>
          </a:blipFill>
          <a:ln>
            <a:noFill/>
          </a:ln>
        </p:spPr>
      </p:sp>
      <p:pic>
        <p:nvPicPr>
          <p:cNvPr id="228" name="Google Shape;228;p9"/>
          <p:cNvPicPr preferRelativeResize="0"/>
          <p:nvPr/>
        </p:nvPicPr>
        <p:blipFill rotWithShape="1">
          <a:blip r:embed="rId8">
            <a:alphaModFix/>
          </a:blip>
          <a:srcRect b="0" l="0" r="0" t="0"/>
          <a:stretch/>
        </p:blipFill>
        <p:spPr>
          <a:xfrm>
            <a:off x="9420707" y="2992532"/>
            <a:ext cx="4572235" cy="1016052"/>
          </a:xfrm>
          <a:prstGeom prst="rect">
            <a:avLst/>
          </a:prstGeom>
          <a:noFill/>
          <a:ln>
            <a:noFill/>
          </a:ln>
        </p:spPr>
      </p:pic>
      <p:pic>
        <p:nvPicPr>
          <p:cNvPr id="229" name="Google Shape;229;p9"/>
          <p:cNvPicPr preferRelativeResize="0"/>
          <p:nvPr/>
        </p:nvPicPr>
        <p:blipFill rotWithShape="1">
          <a:blip r:embed="rId9">
            <a:alphaModFix/>
          </a:blip>
          <a:srcRect b="0" l="0" r="0" t="0"/>
          <a:stretch/>
        </p:blipFill>
        <p:spPr>
          <a:xfrm>
            <a:off x="9420707" y="4282548"/>
            <a:ext cx="4396633" cy="984574"/>
          </a:xfrm>
          <a:prstGeom prst="rect">
            <a:avLst/>
          </a:prstGeom>
          <a:noFill/>
          <a:ln>
            <a:noFill/>
          </a:ln>
        </p:spPr>
      </p:pic>
      <p:pic>
        <p:nvPicPr>
          <p:cNvPr id="230" name="Google Shape;230;p9"/>
          <p:cNvPicPr preferRelativeResize="0"/>
          <p:nvPr/>
        </p:nvPicPr>
        <p:blipFill rotWithShape="1">
          <a:blip r:embed="rId10">
            <a:alphaModFix/>
          </a:blip>
          <a:srcRect b="0" l="0" r="0" t="0"/>
          <a:stretch/>
        </p:blipFill>
        <p:spPr>
          <a:xfrm>
            <a:off x="9463087" y="6225765"/>
            <a:ext cx="4311872" cy="114940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dc:creator>Administrator</dc:creator>
</cp:coreProperties>
</file>